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 r:id="rId2"/>
    <p:sldId id="264" r:id="rId3"/>
    <p:sldId id="257" r:id="rId4"/>
    <p:sldId id="259" r:id="rId5"/>
    <p:sldId id="258" r:id="rId6"/>
    <p:sldId id="263" r:id="rId7"/>
    <p:sldId id="262" r:id="rId8"/>
    <p:sldId id="265"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055" autoAdjust="0"/>
  </p:normalViewPr>
  <p:slideViewPr>
    <p:cSldViewPr snapToGrid="0">
      <p:cViewPr varScale="1">
        <p:scale>
          <a:sx n="74" d="100"/>
          <a:sy n="74" d="100"/>
        </p:scale>
        <p:origin x="1042" y="62"/>
      </p:cViewPr>
      <p:guideLst/>
    </p:cSldViewPr>
  </p:slideViewPr>
  <p:outlineViewPr>
    <p:cViewPr>
      <p:scale>
        <a:sx n="33" d="100"/>
        <a:sy n="33" d="100"/>
      </p:scale>
      <p:origin x="0" y="-773"/>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233702-7A03-484C-8536-B6D8E20A0ABC}"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940CF318-A035-4F11-8AD7-4216A39B6DB9}">
      <dgm:prSet/>
      <dgm:spPr/>
      <dgm:t>
        <a:bodyPr/>
        <a:lstStyle/>
        <a:p>
          <a:r>
            <a:rPr lang="en-GB" dirty="0"/>
            <a:t>Will be the first live, worker-fed database on the working conditions of creative freelancers:</a:t>
          </a:r>
          <a:endParaRPr lang="en-US" dirty="0"/>
        </a:p>
      </dgm:t>
    </dgm:pt>
    <dgm:pt modelId="{ED1EA0BC-410C-465A-84D2-C38A1BE06430}" type="parTrans" cxnId="{44E2C0D3-28D2-47C2-B327-78B8D3353BE6}">
      <dgm:prSet/>
      <dgm:spPr/>
      <dgm:t>
        <a:bodyPr/>
        <a:lstStyle/>
        <a:p>
          <a:endParaRPr lang="en-US"/>
        </a:p>
      </dgm:t>
    </dgm:pt>
    <dgm:pt modelId="{18972754-FF1E-407B-9C5E-C03A0601A80C}" type="sibTrans" cxnId="{44E2C0D3-28D2-47C2-B327-78B8D3353BE6}">
      <dgm:prSet/>
      <dgm:spPr/>
      <dgm:t>
        <a:bodyPr/>
        <a:lstStyle/>
        <a:p>
          <a:endParaRPr lang="en-US"/>
        </a:p>
      </dgm:t>
    </dgm:pt>
    <dgm:pt modelId="{8C43305C-3113-4CC4-9FC7-87F0AC8916BF}">
      <dgm:prSet/>
      <dgm:spPr/>
      <dgm:t>
        <a:bodyPr/>
        <a:lstStyle/>
        <a:p>
          <a:r>
            <a:rPr lang="en-GB"/>
            <a:t>Going rates</a:t>
          </a:r>
          <a:endParaRPr lang="en-US"/>
        </a:p>
      </dgm:t>
    </dgm:pt>
    <dgm:pt modelId="{272A3E50-07A5-4BEA-A3A9-4AFEE003F4DA}" type="parTrans" cxnId="{E99E66D3-1A32-46CF-9967-54FEBF8104DE}">
      <dgm:prSet/>
      <dgm:spPr/>
      <dgm:t>
        <a:bodyPr/>
        <a:lstStyle/>
        <a:p>
          <a:endParaRPr lang="en-US"/>
        </a:p>
      </dgm:t>
    </dgm:pt>
    <dgm:pt modelId="{2A35994A-271E-4202-957C-2A64C4AEDDAB}" type="sibTrans" cxnId="{E99E66D3-1A32-46CF-9967-54FEBF8104DE}">
      <dgm:prSet/>
      <dgm:spPr/>
      <dgm:t>
        <a:bodyPr/>
        <a:lstStyle/>
        <a:p>
          <a:endParaRPr lang="en-US"/>
        </a:p>
      </dgm:t>
    </dgm:pt>
    <dgm:pt modelId="{AE9CB0E4-86BD-4153-8BC4-0D4D8C35B67F}">
      <dgm:prSet/>
      <dgm:spPr/>
      <dgm:t>
        <a:bodyPr/>
        <a:lstStyle/>
        <a:p>
          <a:r>
            <a:rPr lang="en-GB"/>
            <a:t>Patterns of employment</a:t>
          </a:r>
          <a:endParaRPr lang="en-US"/>
        </a:p>
      </dgm:t>
    </dgm:pt>
    <dgm:pt modelId="{58C80BCA-6887-4EA3-99BC-D3C667675B34}" type="parTrans" cxnId="{22244B95-CB80-4C54-A66E-A023E3066AAB}">
      <dgm:prSet/>
      <dgm:spPr/>
      <dgm:t>
        <a:bodyPr/>
        <a:lstStyle/>
        <a:p>
          <a:endParaRPr lang="en-US"/>
        </a:p>
      </dgm:t>
    </dgm:pt>
    <dgm:pt modelId="{FA98C997-D0AB-48AB-AE39-64A6E05F1585}" type="sibTrans" cxnId="{22244B95-CB80-4C54-A66E-A023E3066AAB}">
      <dgm:prSet/>
      <dgm:spPr/>
      <dgm:t>
        <a:bodyPr/>
        <a:lstStyle/>
        <a:p>
          <a:endParaRPr lang="en-US"/>
        </a:p>
      </dgm:t>
    </dgm:pt>
    <dgm:pt modelId="{1274C1CF-DF03-415F-9E50-9D4739EC6645}">
      <dgm:prSet/>
      <dgm:spPr/>
      <dgm:t>
        <a:bodyPr/>
        <a:lstStyle/>
        <a:p>
          <a:r>
            <a:rPr lang="en-GB"/>
            <a:t>Key skills (gaps)</a:t>
          </a:r>
          <a:endParaRPr lang="en-US"/>
        </a:p>
      </dgm:t>
    </dgm:pt>
    <dgm:pt modelId="{5892933C-6114-4F87-80A7-CC1B33BA76F8}" type="parTrans" cxnId="{13C8E60C-DD7A-461A-AF73-DC55B07C86B7}">
      <dgm:prSet/>
      <dgm:spPr/>
      <dgm:t>
        <a:bodyPr/>
        <a:lstStyle/>
        <a:p>
          <a:endParaRPr lang="en-US"/>
        </a:p>
      </dgm:t>
    </dgm:pt>
    <dgm:pt modelId="{DE41D259-AC54-4626-88CB-0332D6BFB66E}" type="sibTrans" cxnId="{13C8E60C-DD7A-461A-AF73-DC55B07C86B7}">
      <dgm:prSet/>
      <dgm:spPr/>
      <dgm:t>
        <a:bodyPr/>
        <a:lstStyle/>
        <a:p>
          <a:endParaRPr lang="en-US"/>
        </a:p>
      </dgm:t>
    </dgm:pt>
    <dgm:pt modelId="{2218A802-600E-4ECA-86E6-28C3ADBEDC92}">
      <dgm:prSet/>
      <dgm:spPr/>
      <dgm:t>
        <a:bodyPr/>
        <a:lstStyle/>
        <a:p>
          <a:r>
            <a:rPr lang="en-GB"/>
            <a:t>Equalities issues</a:t>
          </a:r>
          <a:endParaRPr lang="en-US"/>
        </a:p>
      </dgm:t>
    </dgm:pt>
    <dgm:pt modelId="{97A7C30D-A9A3-4B18-8561-36DE8F42CE95}" type="parTrans" cxnId="{64B44CF5-EF35-4A1C-8766-3E8626E74569}">
      <dgm:prSet/>
      <dgm:spPr/>
      <dgm:t>
        <a:bodyPr/>
        <a:lstStyle/>
        <a:p>
          <a:endParaRPr lang="en-US"/>
        </a:p>
      </dgm:t>
    </dgm:pt>
    <dgm:pt modelId="{56953A96-65F4-4465-9698-B155DC613E3A}" type="sibTrans" cxnId="{64B44CF5-EF35-4A1C-8766-3E8626E74569}">
      <dgm:prSet/>
      <dgm:spPr/>
      <dgm:t>
        <a:bodyPr/>
        <a:lstStyle/>
        <a:p>
          <a:endParaRPr lang="en-US"/>
        </a:p>
      </dgm:t>
    </dgm:pt>
    <dgm:pt modelId="{EE763F3F-8260-4D33-816E-C593343B9E6F}">
      <dgm:prSet/>
      <dgm:spPr/>
      <dgm:t>
        <a:bodyPr/>
        <a:lstStyle/>
        <a:p>
          <a:r>
            <a:rPr lang="en-GB"/>
            <a:t>Addresses a deficit in policy makers knowledge (DCMS, 2023) which necessitates a deficit in policy making (Public Campaign for the Arts, 2024)</a:t>
          </a:r>
          <a:endParaRPr lang="en-US"/>
        </a:p>
      </dgm:t>
    </dgm:pt>
    <dgm:pt modelId="{53EABC5B-4CF4-4181-A4C6-E1A54CF4F837}" type="parTrans" cxnId="{704642F6-E086-42C7-A068-0ECC63AF69BA}">
      <dgm:prSet/>
      <dgm:spPr/>
      <dgm:t>
        <a:bodyPr/>
        <a:lstStyle/>
        <a:p>
          <a:endParaRPr lang="en-US"/>
        </a:p>
      </dgm:t>
    </dgm:pt>
    <dgm:pt modelId="{BE3235B6-A248-419E-A98E-E4B4DF72D71D}" type="sibTrans" cxnId="{704642F6-E086-42C7-A068-0ECC63AF69BA}">
      <dgm:prSet/>
      <dgm:spPr/>
      <dgm:t>
        <a:bodyPr/>
        <a:lstStyle/>
        <a:p>
          <a:endParaRPr lang="en-US"/>
        </a:p>
      </dgm:t>
    </dgm:pt>
    <dgm:pt modelId="{B263AAC9-F993-4A1E-8A54-496AA109C052}" type="pres">
      <dgm:prSet presAssocID="{2A233702-7A03-484C-8536-B6D8E20A0ABC}" presName="Name0" presStyleCnt="0">
        <dgm:presLayoutVars>
          <dgm:dir/>
          <dgm:animLvl val="lvl"/>
          <dgm:resizeHandles val="exact"/>
        </dgm:presLayoutVars>
      </dgm:prSet>
      <dgm:spPr/>
    </dgm:pt>
    <dgm:pt modelId="{4250D4CD-7E3D-41C0-93A5-4B8F03EF0255}" type="pres">
      <dgm:prSet presAssocID="{EE763F3F-8260-4D33-816E-C593343B9E6F}" presName="boxAndChildren" presStyleCnt="0"/>
      <dgm:spPr/>
    </dgm:pt>
    <dgm:pt modelId="{6C16BB5A-276D-4910-9107-3861EA485992}" type="pres">
      <dgm:prSet presAssocID="{EE763F3F-8260-4D33-816E-C593343B9E6F}" presName="parentTextBox" presStyleLbl="node1" presStyleIdx="0" presStyleCnt="2"/>
      <dgm:spPr/>
    </dgm:pt>
    <dgm:pt modelId="{19DE439B-4940-4143-A770-2CE9CB1A965E}" type="pres">
      <dgm:prSet presAssocID="{18972754-FF1E-407B-9C5E-C03A0601A80C}" presName="sp" presStyleCnt="0"/>
      <dgm:spPr/>
    </dgm:pt>
    <dgm:pt modelId="{5D4BEDF4-360E-44C7-804E-DDDCA1E5B53D}" type="pres">
      <dgm:prSet presAssocID="{940CF318-A035-4F11-8AD7-4216A39B6DB9}" presName="arrowAndChildren" presStyleCnt="0"/>
      <dgm:spPr/>
    </dgm:pt>
    <dgm:pt modelId="{EBAEE9DA-7E67-4738-BDFD-01C1F9469DB1}" type="pres">
      <dgm:prSet presAssocID="{940CF318-A035-4F11-8AD7-4216A39B6DB9}" presName="parentTextArrow" presStyleLbl="node1" presStyleIdx="0" presStyleCnt="2"/>
      <dgm:spPr/>
    </dgm:pt>
    <dgm:pt modelId="{645287B5-953F-4CFD-B7EB-D2A6334F7CF0}" type="pres">
      <dgm:prSet presAssocID="{940CF318-A035-4F11-8AD7-4216A39B6DB9}" presName="arrow" presStyleLbl="node1" presStyleIdx="1" presStyleCnt="2"/>
      <dgm:spPr/>
    </dgm:pt>
    <dgm:pt modelId="{AB055BBA-FF29-4659-A501-A962019B2078}" type="pres">
      <dgm:prSet presAssocID="{940CF318-A035-4F11-8AD7-4216A39B6DB9}" presName="descendantArrow" presStyleCnt="0"/>
      <dgm:spPr/>
    </dgm:pt>
    <dgm:pt modelId="{69F52E30-AB9D-4766-B74B-A6953B0028FD}" type="pres">
      <dgm:prSet presAssocID="{8C43305C-3113-4CC4-9FC7-87F0AC8916BF}" presName="childTextArrow" presStyleLbl="fgAccFollowNode1" presStyleIdx="0" presStyleCnt="4">
        <dgm:presLayoutVars>
          <dgm:bulletEnabled val="1"/>
        </dgm:presLayoutVars>
      </dgm:prSet>
      <dgm:spPr/>
    </dgm:pt>
    <dgm:pt modelId="{6BA22D33-00FD-40F7-99FB-930688198CBB}" type="pres">
      <dgm:prSet presAssocID="{AE9CB0E4-86BD-4153-8BC4-0D4D8C35B67F}" presName="childTextArrow" presStyleLbl="fgAccFollowNode1" presStyleIdx="1" presStyleCnt="4">
        <dgm:presLayoutVars>
          <dgm:bulletEnabled val="1"/>
        </dgm:presLayoutVars>
      </dgm:prSet>
      <dgm:spPr/>
    </dgm:pt>
    <dgm:pt modelId="{CA92BCF0-23F3-4B2E-92DA-3DF922A8CA70}" type="pres">
      <dgm:prSet presAssocID="{1274C1CF-DF03-415F-9E50-9D4739EC6645}" presName="childTextArrow" presStyleLbl="fgAccFollowNode1" presStyleIdx="2" presStyleCnt="4">
        <dgm:presLayoutVars>
          <dgm:bulletEnabled val="1"/>
        </dgm:presLayoutVars>
      </dgm:prSet>
      <dgm:spPr/>
    </dgm:pt>
    <dgm:pt modelId="{7491F544-B814-4C47-AAD6-F36572C12530}" type="pres">
      <dgm:prSet presAssocID="{2218A802-600E-4ECA-86E6-28C3ADBEDC92}" presName="childTextArrow" presStyleLbl="fgAccFollowNode1" presStyleIdx="3" presStyleCnt="4">
        <dgm:presLayoutVars>
          <dgm:bulletEnabled val="1"/>
        </dgm:presLayoutVars>
      </dgm:prSet>
      <dgm:spPr/>
    </dgm:pt>
  </dgm:ptLst>
  <dgm:cxnLst>
    <dgm:cxn modelId="{655E2C0A-ECB3-4E67-ACB3-E8CE8F1B7990}" type="presOf" srcId="{940CF318-A035-4F11-8AD7-4216A39B6DB9}" destId="{645287B5-953F-4CFD-B7EB-D2A6334F7CF0}" srcOrd="1" destOrd="0" presId="urn:microsoft.com/office/officeart/2005/8/layout/process4"/>
    <dgm:cxn modelId="{13C8E60C-DD7A-461A-AF73-DC55B07C86B7}" srcId="{940CF318-A035-4F11-8AD7-4216A39B6DB9}" destId="{1274C1CF-DF03-415F-9E50-9D4739EC6645}" srcOrd="2" destOrd="0" parTransId="{5892933C-6114-4F87-80A7-CC1B33BA76F8}" sibTransId="{DE41D259-AC54-4626-88CB-0332D6BFB66E}"/>
    <dgm:cxn modelId="{357CF422-E826-4068-A206-AF0949422DEF}" type="presOf" srcId="{8C43305C-3113-4CC4-9FC7-87F0AC8916BF}" destId="{69F52E30-AB9D-4766-B74B-A6953B0028FD}" srcOrd="0" destOrd="0" presId="urn:microsoft.com/office/officeart/2005/8/layout/process4"/>
    <dgm:cxn modelId="{F6E2EE23-3880-4A30-BC4C-4D81BF6205B5}" type="presOf" srcId="{EE763F3F-8260-4D33-816E-C593343B9E6F}" destId="{6C16BB5A-276D-4910-9107-3861EA485992}" srcOrd="0" destOrd="0" presId="urn:microsoft.com/office/officeart/2005/8/layout/process4"/>
    <dgm:cxn modelId="{A3502F5C-5345-45F4-8DDC-1DABCFD24D55}" type="presOf" srcId="{AE9CB0E4-86BD-4153-8BC4-0D4D8C35B67F}" destId="{6BA22D33-00FD-40F7-99FB-930688198CBB}" srcOrd="0" destOrd="0" presId="urn:microsoft.com/office/officeart/2005/8/layout/process4"/>
    <dgm:cxn modelId="{8A92B25C-E699-4F7E-A415-701F7D8B4131}" type="presOf" srcId="{940CF318-A035-4F11-8AD7-4216A39B6DB9}" destId="{EBAEE9DA-7E67-4738-BDFD-01C1F9469DB1}" srcOrd="0" destOrd="0" presId="urn:microsoft.com/office/officeart/2005/8/layout/process4"/>
    <dgm:cxn modelId="{F3E5596E-0DB8-48CC-BB72-2EC579A84E8B}" type="presOf" srcId="{2A233702-7A03-484C-8536-B6D8E20A0ABC}" destId="{B263AAC9-F993-4A1E-8A54-496AA109C052}" srcOrd="0" destOrd="0" presId="urn:microsoft.com/office/officeart/2005/8/layout/process4"/>
    <dgm:cxn modelId="{97812159-F181-4D4A-819C-1242E066A8AC}" type="presOf" srcId="{1274C1CF-DF03-415F-9E50-9D4739EC6645}" destId="{CA92BCF0-23F3-4B2E-92DA-3DF922A8CA70}" srcOrd="0" destOrd="0" presId="urn:microsoft.com/office/officeart/2005/8/layout/process4"/>
    <dgm:cxn modelId="{22244B95-CB80-4C54-A66E-A023E3066AAB}" srcId="{940CF318-A035-4F11-8AD7-4216A39B6DB9}" destId="{AE9CB0E4-86BD-4153-8BC4-0D4D8C35B67F}" srcOrd="1" destOrd="0" parTransId="{58C80BCA-6887-4EA3-99BC-D3C667675B34}" sibTransId="{FA98C997-D0AB-48AB-AE39-64A6E05F1585}"/>
    <dgm:cxn modelId="{E99E66D3-1A32-46CF-9967-54FEBF8104DE}" srcId="{940CF318-A035-4F11-8AD7-4216A39B6DB9}" destId="{8C43305C-3113-4CC4-9FC7-87F0AC8916BF}" srcOrd="0" destOrd="0" parTransId="{272A3E50-07A5-4BEA-A3A9-4AFEE003F4DA}" sibTransId="{2A35994A-271E-4202-957C-2A64C4AEDDAB}"/>
    <dgm:cxn modelId="{44E2C0D3-28D2-47C2-B327-78B8D3353BE6}" srcId="{2A233702-7A03-484C-8536-B6D8E20A0ABC}" destId="{940CF318-A035-4F11-8AD7-4216A39B6DB9}" srcOrd="0" destOrd="0" parTransId="{ED1EA0BC-410C-465A-84D2-C38A1BE06430}" sibTransId="{18972754-FF1E-407B-9C5E-C03A0601A80C}"/>
    <dgm:cxn modelId="{64B44CF5-EF35-4A1C-8766-3E8626E74569}" srcId="{940CF318-A035-4F11-8AD7-4216A39B6DB9}" destId="{2218A802-600E-4ECA-86E6-28C3ADBEDC92}" srcOrd="3" destOrd="0" parTransId="{97A7C30D-A9A3-4B18-8561-36DE8F42CE95}" sibTransId="{56953A96-65F4-4465-9698-B155DC613E3A}"/>
    <dgm:cxn modelId="{704642F6-E086-42C7-A068-0ECC63AF69BA}" srcId="{2A233702-7A03-484C-8536-B6D8E20A0ABC}" destId="{EE763F3F-8260-4D33-816E-C593343B9E6F}" srcOrd="1" destOrd="0" parTransId="{53EABC5B-4CF4-4181-A4C6-E1A54CF4F837}" sibTransId="{BE3235B6-A248-419E-A98E-E4B4DF72D71D}"/>
    <dgm:cxn modelId="{FBD7DAF9-1AE9-4F5D-8D57-7E95B721FA3F}" type="presOf" srcId="{2218A802-600E-4ECA-86E6-28C3ADBEDC92}" destId="{7491F544-B814-4C47-AAD6-F36572C12530}" srcOrd="0" destOrd="0" presId="urn:microsoft.com/office/officeart/2005/8/layout/process4"/>
    <dgm:cxn modelId="{6B22E06E-AA37-4FAB-BF2B-AE848BA09E4D}" type="presParOf" srcId="{B263AAC9-F993-4A1E-8A54-496AA109C052}" destId="{4250D4CD-7E3D-41C0-93A5-4B8F03EF0255}" srcOrd="0" destOrd="0" presId="urn:microsoft.com/office/officeart/2005/8/layout/process4"/>
    <dgm:cxn modelId="{5572E34A-CC48-42B8-9AFD-63FAFB728617}" type="presParOf" srcId="{4250D4CD-7E3D-41C0-93A5-4B8F03EF0255}" destId="{6C16BB5A-276D-4910-9107-3861EA485992}" srcOrd="0" destOrd="0" presId="urn:microsoft.com/office/officeart/2005/8/layout/process4"/>
    <dgm:cxn modelId="{2D656B93-A7E3-4296-8CA5-050628C58D90}" type="presParOf" srcId="{B263AAC9-F993-4A1E-8A54-496AA109C052}" destId="{19DE439B-4940-4143-A770-2CE9CB1A965E}" srcOrd="1" destOrd="0" presId="urn:microsoft.com/office/officeart/2005/8/layout/process4"/>
    <dgm:cxn modelId="{5793ED1C-4B0A-4B77-9B3B-DF732A8C83CD}" type="presParOf" srcId="{B263AAC9-F993-4A1E-8A54-496AA109C052}" destId="{5D4BEDF4-360E-44C7-804E-DDDCA1E5B53D}" srcOrd="2" destOrd="0" presId="urn:microsoft.com/office/officeart/2005/8/layout/process4"/>
    <dgm:cxn modelId="{B7C10429-32E6-45A0-AA75-6F10E6FE54CF}" type="presParOf" srcId="{5D4BEDF4-360E-44C7-804E-DDDCA1E5B53D}" destId="{EBAEE9DA-7E67-4738-BDFD-01C1F9469DB1}" srcOrd="0" destOrd="0" presId="urn:microsoft.com/office/officeart/2005/8/layout/process4"/>
    <dgm:cxn modelId="{F26CAFA0-EA0F-41EF-A56C-DE7AC12B4466}" type="presParOf" srcId="{5D4BEDF4-360E-44C7-804E-DDDCA1E5B53D}" destId="{645287B5-953F-4CFD-B7EB-D2A6334F7CF0}" srcOrd="1" destOrd="0" presId="urn:microsoft.com/office/officeart/2005/8/layout/process4"/>
    <dgm:cxn modelId="{C9D116FC-09B3-4328-8C09-F9318C5C75C7}" type="presParOf" srcId="{5D4BEDF4-360E-44C7-804E-DDDCA1E5B53D}" destId="{AB055BBA-FF29-4659-A501-A962019B2078}" srcOrd="2" destOrd="0" presId="urn:microsoft.com/office/officeart/2005/8/layout/process4"/>
    <dgm:cxn modelId="{B2541181-D187-4AB4-B3F2-25A1666F4B45}" type="presParOf" srcId="{AB055BBA-FF29-4659-A501-A962019B2078}" destId="{69F52E30-AB9D-4766-B74B-A6953B0028FD}" srcOrd="0" destOrd="0" presId="urn:microsoft.com/office/officeart/2005/8/layout/process4"/>
    <dgm:cxn modelId="{9C6ECF53-C21E-433C-970D-3F6DA4067AD6}" type="presParOf" srcId="{AB055BBA-FF29-4659-A501-A962019B2078}" destId="{6BA22D33-00FD-40F7-99FB-930688198CBB}" srcOrd="1" destOrd="0" presId="urn:microsoft.com/office/officeart/2005/8/layout/process4"/>
    <dgm:cxn modelId="{C612B44A-6FFA-43C6-ADBE-5B950FB3AF33}" type="presParOf" srcId="{AB055BBA-FF29-4659-A501-A962019B2078}" destId="{CA92BCF0-23F3-4B2E-92DA-3DF922A8CA70}" srcOrd="2" destOrd="0" presId="urn:microsoft.com/office/officeart/2005/8/layout/process4"/>
    <dgm:cxn modelId="{C6481A19-D0AC-444C-9BF9-849F2EAC56B4}" type="presParOf" srcId="{AB055BBA-FF29-4659-A501-A962019B2078}" destId="{7491F544-B814-4C47-AAD6-F36572C12530}"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3738C0-03F2-4C44-9AF1-09D63C26E74C}"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D453D4C-2D68-423F-80C3-ABFB0767FFDD}">
      <dgm:prSet/>
      <dgm:spPr/>
      <dgm:t>
        <a:bodyPr/>
        <a:lstStyle/>
        <a:p>
          <a:pPr>
            <a:lnSpc>
              <a:spcPct val="100000"/>
            </a:lnSpc>
          </a:pPr>
          <a:r>
            <a:rPr lang="en-GB"/>
            <a:t>Ownership and governance – Choosing a vehicle to own the app</a:t>
          </a:r>
          <a:endParaRPr lang="en-US"/>
        </a:p>
      </dgm:t>
    </dgm:pt>
    <dgm:pt modelId="{B1D7676F-EDFC-47FE-89EA-E55DD3F11B3F}" type="parTrans" cxnId="{B06836FB-E699-45C2-9E3E-8086F634D036}">
      <dgm:prSet/>
      <dgm:spPr/>
      <dgm:t>
        <a:bodyPr/>
        <a:lstStyle/>
        <a:p>
          <a:endParaRPr lang="en-US"/>
        </a:p>
      </dgm:t>
    </dgm:pt>
    <dgm:pt modelId="{C34E6BC1-1738-4182-95A6-3F57DF6D5877}" type="sibTrans" cxnId="{B06836FB-E699-45C2-9E3E-8086F634D036}">
      <dgm:prSet/>
      <dgm:spPr/>
      <dgm:t>
        <a:bodyPr/>
        <a:lstStyle/>
        <a:p>
          <a:endParaRPr lang="en-US"/>
        </a:p>
      </dgm:t>
    </dgm:pt>
    <dgm:pt modelId="{42DEE681-7BFB-44A8-8659-40666C1E21B2}">
      <dgm:prSet/>
      <dgm:spPr/>
      <dgm:t>
        <a:bodyPr/>
        <a:lstStyle/>
        <a:p>
          <a:pPr>
            <a:lnSpc>
              <a:spcPct val="100000"/>
            </a:lnSpc>
          </a:pPr>
          <a:r>
            <a:rPr lang="en-GB"/>
            <a:t>Converting an impact-led project into academic publications</a:t>
          </a:r>
          <a:endParaRPr lang="en-US"/>
        </a:p>
      </dgm:t>
    </dgm:pt>
    <dgm:pt modelId="{1B555805-F5B0-4F19-B136-9F639C14E530}" type="parTrans" cxnId="{7DD6D800-C8F8-4595-9B96-340DA33F3FE4}">
      <dgm:prSet/>
      <dgm:spPr/>
      <dgm:t>
        <a:bodyPr/>
        <a:lstStyle/>
        <a:p>
          <a:endParaRPr lang="en-US"/>
        </a:p>
      </dgm:t>
    </dgm:pt>
    <dgm:pt modelId="{B95D4471-7A3B-4380-9D97-D388A1D19297}" type="sibTrans" cxnId="{7DD6D800-C8F8-4595-9B96-340DA33F3FE4}">
      <dgm:prSet/>
      <dgm:spPr/>
      <dgm:t>
        <a:bodyPr/>
        <a:lstStyle/>
        <a:p>
          <a:endParaRPr lang="en-US"/>
        </a:p>
      </dgm:t>
    </dgm:pt>
    <dgm:pt modelId="{FE3DB7A3-35EB-41FB-8C30-BA8AD7401A2E}">
      <dgm:prSet/>
      <dgm:spPr/>
      <dgm:t>
        <a:bodyPr/>
        <a:lstStyle/>
        <a:p>
          <a:pPr>
            <a:lnSpc>
              <a:spcPct val="100000"/>
            </a:lnSpc>
          </a:pPr>
          <a:r>
            <a:rPr lang="en-GB"/>
            <a:t>Collaborating without problematising IP</a:t>
          </a:r>
          <a:endParaRPr lang="en-US"/>
        </a:p>
      </dgm:t>
    </dgm:pt>
    <dgm:pt modelId="{134CD9C4-A411-4E7C-A11A-A7B3520BC5DD}" type="parTrans" cxnId="{7873C88C-8A76-4434-83F1-CE53836D0637}">
      <dgm:prSet/>
      <dgm:spPr/>
      <dgm:t>
        <a:bodyPr/>
        <a:lstStyle/>
        <a:p>
          <a:endParaRPr lang="en-US"/>
        </a:p>
      </dgm:t>
    </dgm:pt>
    <dgm:pt modelId="{C40E043A-9962-4222-9DF7-9E0DE0B565A0}" type="sibTrans" cxnId="{7873C88C-8A76-4434-83F1-CE53836D0637}">
      <dgm:prSet/>
      <dgm:spPr/>
      <dgm:t>
        <a:bodyPr/>
        <a:lstStyle/>
        <a:p>
          <a:endParaRPr lang="en-US"/>
        </a:p>
      </dgm:t>
    </dgm:pt>
    <dgm:pt modelId="{814EEC81-DE55-4F76-AEC2-7E4D57319D4D}" type="pres">
      <dgm:prSet presAssocID="{5E3738C0-03F2-4C44-9AF1-09D63C26E74C}" presName="root" presStyleCnt="0">
        <dgm:presLayoutVars>
          <dgm:dir/>
          <dgm:resizeHandles val="exact"/>
        </dgm:presLayoutVars>
      </dgm:prSet>
      <dgm:spPr/>
    </dgm:pt>
    <dgm:pt modelId="{3C7E1D7F-0101-4A09-8B54-63E176D07836}" type="pres">
      <dgm:prSet presAssocID="{8D453D4C-2D68-423F-80C3-ABFB0767FFDD}" presName="compNode" presStyleCnt="0"/>
      <dgm:spPr/>
    </dgm:pt>
    <dgm:pt modelId="{B847347C-F3B9-4F73-B25A-43E6E9DBE114}" type="pres">
      <dgm:prSet presAssocID="{8D453D4C-2D68-423F-80C3-ABFB0767FFDD}"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resentation with org chart outline"/>
        </a:ext>
      </dgm:extLst>
    </dgm:pt>
    <dgm:pt modelId="{4776006F-7721-4985-9C30-79BE772C361D}" type="pres">
      <dgm:prSet presAssocID="{8D453D4C-2D68-423F-80C3-ABFB0767FFDD}" presName="spaceRect" presStyleCnt="0"/>
      <dgm:spPr/>
    </dgm:pt>
    <dgm:pt modelId="{CED266AF-4102-4186-A801-31DC08FAF98C}" type="pres">
      <dgm:prSet presAssocID="{8D453D4C-2D68-423F-80C3-ABFB0767FFDD}" presName="textRect" presStyleLbl="revTx" presStyleIdx="0" presStyleCnt="3">
        <dgm:presLayoutVars>
          <dgm:chMax val="1"/>
          <dgm:chPref val="1"/>
        </dgm:presLayoutVars>
      </dgm:prSet>
      <dgm:spPr/>
    </dgm:pt>
    <dgm:pt modelId="{F564DEE4-0F79-449F-859B-A21D90FCD73E}" type="pres">
      <dgm:prSet presAssocID="{C34E6BC1-1738-4182-95A6-3F57DF6D5877}" presName="sibTrans" presStyleCnt="0"/>
      <dgm:spPr/>
    </dgm:pt>
    <dgm:pt modelId="{EBE12CDE-24B2-4655-AC26-B90F120EB8FC}" type="pres">
      <dgm:prSet presAssocID="{42DEE681-7BFB-44A8-8659-40666C1E21B2}" presName="compNode" presStyleCnt="0"/>
      <dgm:spPr/>
    </dgm:pt>
    <dgm:pt modelId="{D0706DE5-ABD5-4C80-9B5F-1C004F6A8BD7}" type="pres">
      <dgm:prSet presAssocID="{42DEE681-7BFB-44A8-8659-40666C1E21B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on Shelf"/>
        </a:ext>
      </dgm:extLst>
    </dgm:pt>
    <dgm:pt modelId="{DB9301BD-986E-4DEE-9587-3A61799BB60B}" type="pres">
      <dgm:prSet presAssocID="{42DEE681-7BFB-44A8-8659-40666C1E21B2}" presName="spaceRect" presStyleCnt="0"/>
      <dgm:spPr/>
    </dgm:pt>
    <dgm:pt modelId="{12EAF68A-74C0-439B-990D-3B3867A5A510}" type="pres">
      <dgm:prSet presAssocID="{42DEE681-7BFB-44A8-8659-40666C1E21B2}" presName="textRect" presStyleLbl="revTx" presStyleIdx="1" presStyleCnt="3">
        <dgm:presLayoutVars>
          <dgm:chMax val="1"/>
          <dgm:chPref val="1"/>
        </dgm:presLayoutVars>
      </dgm:prSet>
      <dgm:spPr/>
    </dgm:pt>
    <dgm:pt modelId="{9EFD8D0E-5BE4-4939-8FB4-A2C80A6AC145}" type="pres">
      <dgm:prSet presAssocID="{B95D4471-7A3B-4380-9D97-D388A1D19297}" presName="sibTrans" presStyleCnt="0"/>
      <dgm:spPr/>
    </dgm:pt>
    <dgm:pt modelId="{DFD8479E-9D67-4E0A-906F-E79ADDB991E2}" type="pres">
      <dgm:prSet presAssocID="{FE3DB7A3-35EB-41FB-8C30-BA8AD7401A2E}" presName="compNode" presStyleCnt="0"/>
      <dgm:spPr/>
    </dgm:pt>
    <dgm:pt modelId="{072DB38E-895B-43B9-8A84-E50ECDEDF6BE}" type="pres">
      <dgm:prSet presAssocID="{FE3DB7A3-35EB-41FB-8C30-BA8AD7401A2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34933837-7447-4D23-8042-FBE3D040884E}" type="pres">
      <dgm:prSet presAssocID="{FE3DB7A3-35EB-41FB-8C30-BA8AD7401A2E}" presName="spaceRect" presStyleCnt="0"/>
      <dgm:spPr/>
    </dgm:pt>
    <dgm:pt modelId="{54202678-D683-4AAC-819F-88B1705A0A61}" type="pres">
      <dgm:prSet presAssocID="{FE3DB7A3-35EB-41FB-8C30-BA8AD7401A2E}" presName="textRect" presStyleLbl="revTx" presStyleIdx="2" presStyleCnt="3">
        <dgm:presLayoutVars>
          <dgm:chMax val="1"/>
          <dgm:chPref val="1"/>
        </dgm:presLayoutVars>
      </dgm:prSet>
      <dgm:spPr/>
    </dgm:pt>
  </dgm:ptLst>
  <dgm:cxnLst>
    <dgm:cxn modelId="{7DD6D800-C8F8-4595-9B96-340DA33F3FE4}" srcId="{5E3738C0-03F2-4C44-9AF1-09D63C26E74C}" destId="{42DEE681-7BFB-44A8-8659-40666C1E21B2}" srcOrd="1" destOrd="0" parTransId="{1B555805-F5B0-4F19-B136-9F639C14E530}" sibTransId="{B95D4471-7A3B-4380-9D97-D388A1D19297}"/>
    <dgm:cxn modelId="{0E219C0E-0A8E-41D9-9668-BB7153A6AC8D}" type="presOf" srcId="{5E3738C0-03F2-4C44-9AF1-09D63C26E74C}" destId="{814EEC81-DE55-4F76-AEC2-7E4D57319D4D}" srcOrd="0" destOrd="0" presId="urn:microsoft.com/office/officeart/2018/2/layout/IconLabelList"/>
    <dgm:cxn modelId="{2A69CC55-121E-4A1E-833D-557DB21B48BD}" type="presOf" srcId="{FE3DB7A3-35EB-41FB-8C30-BA8AD7401A2E}" destId="{54202678-D683-4AAC-819F-88B1705A0A61}" srcOrd="0" destOrd="0" presId="urn:microsoft.com/office/officeart/2018/2/layout/IconLabelList"/>
    <dgm:cxn modelId="{7873C88C-8A76-4434-83F1-CE53836D0637}" srcId="{5E3738C0-03F2-4C44-9AF1-09D63C26E74C}" destId="{FE3DB7A3-35EB-41FB-8C30-BA8AD7401A2E}" srcOrd="2" destOrd="0" parTransId="{134CD9C4-A411-4E7C-A11A-A7B3520BC5DD}" sibTransId="{C40E043A-9962-4222-9DF7-9E0DE0B565A0}"/>
    <dgm:cxn modelId="{B04BA39C-AE5B-4B67-B5FB-1C9F5E663917}" type="presOf" srcId="{8D453D4C-2D68-423F-80C3-ABFB0767FFDD}" destId="{CED266AF-4102-4186-A801-31DC08FAF98C}" srcOrd="0" destOrd="0" presId="urn:microsoft.com/office/officeart/2018/2/layout/IconLabelList"/>
    <dgm:cxn modelId="{E4CE2AAC-B0A6-4526-AAE2-CD4DF83313D2}" type="presOf" srcId="{42DEE681-7BFB-44A8-8659-40666C1E21B2}" destId="{12EAF68A-74C0-439B-990D-3B3867A5A510}" srcOrd="0" destOrd="0" presId="urn:microsoft.com/office/officeart/2018/2/layout/IconLabelList"/>
    <dgm:cxn modelId="{B06836FB-E699-45C2-9E3E-8086F634D036}" srcId="{5E3738C0-03F2-4C44-9AF1-09D63C26E74C}" destId="{8D453D4C-2D68-423F-80C3-ABFB0767FFDD}" srcOrd="0" destOrd="0" parTransId="{B1D7676F-EDFC-47FE-89EA-E55DD3F11B3F}" sibTransId="{C34E6BC1-1738-4182-95A6-3F57DF6D5877}"/>
    <dgm:cxn modelId="{6323CD74-478B-4F49-9720-AFFB29B43F96}" type="presParOf" srcId="{814EEC81-DE55-4F76-AEC2-7E4D57319D4D}" destId="{3C7E1D7F-0101-4A09-8B54-63E176D07836}" srcOrd="0" destOrd="0" presId="urn:microsoft.com/office/officeart/2018/2/layout/IconLabelList"/>
    <dgm:cxn modelId="{24EF5658-A5E8-4C8B-9347-96F7DEBF933F}" type="presParOf" srcId="{3C7E1D7F-0101-4A09-8B54-63E176D07836}" destId="{B847347C-F3B9-4F73-B25A-43E6E9DBE114}" srcOrd="0" destOrd="0" presId="urn:microsoft.com/office/officeart/2018/2/layout/IconLabelList"/>
    <dgm:cxn modelId="{73F88ACB-DFBA-444B-A70A-FED6928FAC15}" type="presParOf" srcId="{3C7E1D7F-0101-4A09-8B54-63E176D07836}" destId="{4776006F-7721-4985-9C30-79BE772C361D}" srcOrd="1" destOrd="0" presId="urn:microsoft.com/office/officeart/2018/2/layout/IconLabelList"/>
    <dgm:cxn modelId="{1411BD6D-64F8-43F1-920F-B2DA82EED54A}" type="presParOf" srcId="{3C7E1D7F-0101-4A09-8B54-63E176D07836}" destId="{CED266AF-4102-4186-A801-31DC08FAF98C}" srcOrd="2" destOrd="0" presId="urn:microsoft.com/office/officeart/2018/2/layout/IconLabelList"/>
    <dgm:cxn modelId="{31FE40A5-8D84-40EA-BC5B-5A25C8249701}" type="presParOf" srcId="{814EEC81-DE55-4F76-AEC2-7E4D57319D4D}" destId="{F564DEE4-0F79-449F-859B-A21D90FCD73E}" srcOrd="1" destOrd="0" presId="urn:microsoft.com/office/officeart/2018/2/layout/IconLabelList"/>
    <dgm:cxn modelId="{12D1E563-DA1D-4AC5-B36C-970FDF464F3D}" type="presParOf" srcId="{814EEC81-DE55-4F76-AEC2-7E4D57319D4D}" destId="{EBE12CDE-24B2-4655-AC26-B90F120EB8FC}" srcOrd="2" destOrd="0" presId="urn:microsoft.com/office/officeart/2018/2/layout/IconLabelList"/>
    <dgm:cxn modelId="{A2C1C41F-9B26-4AD4-9E7E-89668A7D555B}" type="presParOf" srcId="{EBE12CDE-24B2-4655-AC26-B90F120EB8FC}" destId="{D0706DE5-ABD5-4C80-9B5F-1C004F6A8BD7}" srcOrd="0" destOrd="0" presId="urn:microsoft.com/office/officeart/2018/2/layout/IconLabelList"/>
    <dgm:cxn modelId="{CBB73B58-A941-4115-93D3-A3E07FFDF71E}" type="presParOf" srcId="{EBE12CDE-24B2-4655-AC26-B90F120EB8FC}" destId="{DB9301BD-986E-4DEE-9587-3A61799BB60B}" srcOrd="1" destOrd="0" presId="urn:microsoft.com/office/officeart/2018/2/layout/IconLabelList"/>
    <dgm:cxn modelId="{EB3293E0-0389-44BB-845F-6D430EAFA040}" type="presParOf" srcId="{EBE12CDE-24B2-4655-AC26-B90F120EB8FC}" destId="{12EAF68A-74C0-439B-990D-3B3867A5A510}" srcOrd="2" destOrd="0" presId="urn:microsoft.com/office/officeart/2018/2/layout/IconLabelList"/>
    <dgm:cxn modelId="{51B2F3B7-0046-424F-8C46-839EFF73D1D3}" type="presParOf" srcId="{814EEC81-DE55-4F76-AEC2-7E4D57319D4D}" destId="{9EFD8D0E-5BE4-4939-8FB4-A2C80A6AC145}" srcOrd="3" destOrd="0" presId="urn:microsoft.com/office/officeart/2018/2/layout/IconLabelList"/>
    <dgm:cxn modelId="{3BAC2703-187C-497E-9276-0779BF2CAA17}" type="presParOf" srcId="{814EEC81-DE55-4F76-AEC2-7E4D57319D4D}" destId="{DFD8479E-9D67-4E0A-906F-E79ADDB991E2}" srcOrd="4" destOrd="0" presId="urn:microsoft.com/office/officeart/2018/2/layout/IconLabelList"/>
    <dgm:cxn modelId="{F9922C9C-6AA8-4D91-ABD6-1F490D91120C}" type="presParOf" srcId="{DFD8479E-9D67-4E0A-906F-E79ADDB991E2}" destId="{072DB38E-895B-43B9-8A84-E50ECDEDF6BE}" srcOrd="0" destOrd="0" presId="urn:microsoft.com/office/officeart/2018/2/layout/IconLabelList"/>
    <dgm:cxn modelId="{1D08FC4B-D773-40E1-A590-286EA138123E}" type="presParOf" srcId="{DFD8479E-9D67-4E0A-906F-E79ADDB991E2}" destId="{34933837-7447-4D23-8042-FBE3D040884E}" srcOrd="1" destOrd="0" presId="urn:microsoft.com/office/officeart/2018/2/layout/IconLabelList"/>
    <dgm:cxn modelId="{246E6DE3-804E-473A-B67F-C3DBB816A256}" type="presParOf" srcId="{DFD8479E-9D67-4E0A-906F-E79ADDB991E2}" destId="{54202678-D683-4AAC-819F-88B1705A0A6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6BB5A-276D-4910-9107-3861EA485992}">
      <dsp:nvSpPr>
        <dsp:cNvPr id="0" name=""/>
        <dsp:cNvSpPr/>
      </dsp:nvSpPr>
      <dsp:spPr>
        <a:xfrm>
          <a:off x="0" y="3526925"/>
          <a:ext cx="7003777" cy="23140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a:t>Addresses a deficit in policy makers knowledge (DCMS, 2023) which necessitates a deficit in policy making (Public Campaign for the Arts, 2024)</a:t>
          </a:r>
          <a:endParaRPr lang="en-US" sz="2400" kern="1200"/>
        </a:p>
      </dsp:txBody>
      <dsp:txXfrm>
        <a:off x="0" y="3526925"/>
        <a:ext cx="7003777" cy="2314044"/>
      </dsp:txXfrm>
    </dsp:sp>
    <dsp:sp modelId="{645287B5-953F-4CFD-B7EB-D2A6334F7CF0}">
      <dsp:nvSpPr>
        <dsp:cNvPr id="0" name=""/>
        <dsp:cNvSpPr/>
      </dsp:nvSpPr>
      <dsp:spPr>
        <a:xfrm rot="10800000">
          <a:off x="0" y="2635"/>
          <a:ext cx="7003777" cy="3559000"/>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Will be the first live, worker-fed database on the working conditions of creative freelancers:</a:t>
          </a:r>
          <a:endParaRPr lang="en-US" sz="2400" kern="1200" dirty="0"/>
        </a:p>
      </dsp:txBody>
      <dsp:txXfrm rot="-10800000">
        <a:off x="0" y="2635"/>
        <a:ext cx="7003777" cy="1249209"/>
      </dsp:txXfrm>
    </dsp:sp>
    <dsp:sp modelId="{69F52E30-AB9D-4766-B74B-A6953B0028FD}">
      <dsp:nvSpPr>
        <dsp:cNvPr id="0" name=""/>
        <dsp:cNvSpPr/>
      </dsp:nvSpPr>
      <dsp:spPr>
        <a:xfrm>
          <a:off x="0" y="1251844"/>
          <a:ext cx="1750944" cy="10641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GB" sz="1900" kern="1200"/>
            <a:t>Going rates</a:t>
          </a:r>
          <a:endParaRPr lang="en-US" sz="1900" kern="1200"/>
        </a:p>
      </dsp:txBody>
      <dsp:txXfrm>
        <a:off x="0" y="1251844"/>
        <a:ext cx="1750944" cy="1064141"/>
      </dsp:txXfrm>
    </dsp:sp>
    <dsp:sp modelId="{6BA22D33-00FD-40F7-99FB-930688198CBB}">
      <dsp:nvSpPr>
        <dsp:cNvPr id="0" name=""/>
        <dsp:cNvSpPr/>
      </dsp:nvSpPr>
      <dsp:spPr>
        <a:xfrm>
          <a:off x="1750944" y="1251844"/>
          <a:ext cx="1750944" cy="10641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GB" sz="1900" kern="1200"/>
            <a:t>Patterns of employment</a:t>
          </a:r>
          <a:endParaRPr lang="en-US" sz="1900" kern="1200"/>
        </a:p>
      </dsp:txBody>
      <dsp:txXfrm>
        <a:off x="1750944" y="1251844"/>
        <a:ext cx="1750944" cy="1064141"/>
      </dsp:txXfrm>
    </dsp:sp>
    <dsp:sp modelId="{CA92BCF0-23F3-4B2E-92DA-3DF922A8CA70}">
      <dsp:nvSpPr>
        <dsp:cNvPr id="0" name=""/>
        <dsp:cNvSpPr/>
      </dsp:nvSpPr>
      <dsp:spPr>
        <a:xfrm>
          <a:off x="3501888" y="1251844"/>
          <a:ext cx="1750944" cy="10641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GB" sz="1900" kern="1200"/>
            <a:t>Key skills (gaps)</a:t>
          </a:r>
          <a:endParaRPr lang="en-US" sz="1900" kern="1200"/>
        </a:p>
      </dsp:txBody>
      <dsp:txXfrm>
        <a:off x="3501888" y="1251844"/>
        <a:ext cx="1750944" cy="1064141"/>
      </dsp:txXfrm>
    </dsp:sp>
    <dsp:sp modelId="{7491F544-B814-4C47-AAD6-F36572C12530}">
      <dsp:nvSpPr>
        <dsp:cNvPr id="0" name=""/>
        <dsp:cNvSpPr/>
      </dsp:nvSpPr>
      <dsp:spPr>
        <a:xfrm>
          <a:off x="5252832" y="1251844"/>
          <a:ext cx="1750944" cy="10641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GB" sz="1900" kern="1200"/>
            <a:t>Equalities issues</a:t>
          </a:r>
          <a:endParaRPr lang="en-US" sz="1900" kern="1200"/>
        </a:p>
      </dsp:txBody>
      <dsp:txXfrm>
        <a:off x="5252832" y="1251844"/>
        <a:ext cx="1750944" cy="10641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7347C-F3B9-4F73-B25A-43E6E9DBE114}">
      <dsp:nvSpPr>
        <dsp:cNvPr id="0" name=""/>
        <dsp:cNvSpPr/>
      </dsp:nvSpPr>
      <dsp:spPr>
        <a:xfrm>
          <a:off x="1044734" y="805940"/>
          <a:ext cx="1476183" cy="147618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D266AF-4102-4186-A801-31DC08FAF98C}">
      <dsp:nvSpPr>
        <dsp:cNvPr id="0" name=""/>
        <dsp:cNvSpPr/>
      </dsp:nvSpPr>
      <dsp:spPr>
        <a:xfrm>
          <a:off x="142622" y="2669822"/>
          <a:ext cx="328040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a:t>Ownership and governance – Choosing a vehicle to own the app</a:t>
          </a:r>
          <a:endParaRPr lang="en-US" sz="1600" kern="1200"/>
        </a:p>
      </dsp:txBody>
      <dsp:txXfrm>
        <a:off x="142622" y="2669822"/>
        <a:ext cx="3280408" cy="720000"/>
      </dsp:txXfrm>
    </dsp:sp>
    <dsp:sp modelId="{D0706DE5-ABD5-4C80-9B5F-1C004F6A8BD7}">
      <dsp:nvSpPr>
        <dsp:cNvPr id="0" name=""/>
        <dsp:cNvSpPr/>
      </dsp:nvSpPr>
      <dsp:spPr>
        <a:xfrm>
          <a:off x="4899214" y="805940"/>
          <a:ext cx="1476183" cy="14761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EAF68A-74C0-439B-990D-3B3867A5A510}">
      <dsp:nvSpPr>
        <dsp:cNvPr id="0" name=""/>
        <dsp:cNvSpPr/>
      </dsp:nvSpPr>
      <dsp:spPr>
        <a:xfrm>
          <a:off x="3997101" y="2669822"/>
          <a:ext cx="328040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a:t>Converting an impact-led project into academic publications</a:t>
          </a:r>
          <a:endParaRPr lang="en-US" sz="1600" kern="1200"/>
        </a:p>
      </dsp:txBody>
      <dsp:txXfrm>
        <a:off x="3997101" y="2669822"/>
        <a:ext cx="3280408" cy="720000"/>
      </dsp:txXfrm>
    </dsp:sp>
    <dsp:sp modelId="{072DB38E-895B-43B9-8A84-E50ECDEDF6BE}">
      <dsp:nvSpPr>
        <dsp:cNvPr id="0" name=""/>
        <dsp:cNvSpPr/>
      </dsp:nvSpPr>
      <dsp:spPr>
        <a:xfrm>
          <a:off x="8753693" y="805940"/>
          <a:ext cx="1476183" cy="14761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202678-D683-4AAC-819F-88B1705A0A61}">
      <dsp:nvSpPr>
        <dsp:cNvPr id="0" name=""/>
        <dsp:cNvSpPr/>
      </dsp:nvSpPr>
      <dsp:spPr>
        <a:xfrm>
          <a:off x="7851581" y="2669822"/>
          <a:ext cx="328040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a:t>Collaborating without problematising IP</a:t>
          </a:r>
          <a:endParaRPr lang="en-US" sz="1600" kern="1200"/>
        </a:p>
      </dsp:txBody>
      <dsp:txXfrm>
        <a:off x="7851581" y="2669822"/>
        <a:ext cx="3280408"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EC695-BA79-41F9-BFDA-39928F5FD642}" type="datetimeFigureOut">
              <a:rPr lang="en-GB" smtClean="0"/>
              <a:t>04/04/2024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8A31AE-5CF3-4F2B-9603-4A4ACE1338C6}" type="slidenum">
              <a:rPr lang="en-GB" smtClean="0"/>
              <a:t>‹#›</a:t>
            </a:fld>
            <a:endParaRPr lang="en-GB"/>
          </a:p>
        </p:txBody>
      </p:sp>
    </p:spTree>
    <p:extLst>
      <p:ext uri="{BB962C8B-B14F-4D97-AF65-F5344CB8AC3E}">
        <p14:creationId xmlns:p14="http://schemas.microsoft.com/office/powerpoint/2010/main" val="2856522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ooks.google.com/books?hl=en&amp;lr=&amp;id=wJ9RDwAAQBAJ&amp;oi=fnd&amp;pg=PP2&amp;dq=mcrobbie+2018&amp;ots=mvmTJ_5k7t&amp;sig=vNv3jM27F55jOpOoBMwydV8sYMw"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pec.ac.uk/policy-briefings/the-impact-of-covid-19-on-freelancers-in-the-creative-industries" TargetMode="External"/><Relationship Id="rId5" Type="http://schemas.openxmlformats.org/officeDocument/2006/relationships/hyperlink" Target="https://www.manchesterhive.com/display/9781526152152/9781526152152.xml" TargetMode="External"/><Relationship Id="rId4" Type="http://schemas.openxmlformats.org/officeDocument/2006/relationships/hyperlink" Target="https://books.google.com/books?hl=en&amp;lr=&amp;id=RyBIEAAAQBAJ&amp;oi=fnd&amp;pg=PA29&amp;dq=smith+and+mckinlay+2009&amp;ots=Ji_TK2upVy&amp;sig=uVcK8bT-lYT7onoOQSBxAAV-pXU"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Work in the creative and cultural industries is often seen as “good” because it offers people a chance to earn money while engaged in their passion (</a:t>
            </a: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McRobbie, 2018</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to have autonomy over when, where and how they work (</a:t>
            </a: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Smith and McKinlay, 2009</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and because it is seen as a desirable occupation (Bourdieu, 1984; </a:t>
            </a: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Brook, O’Brien and Taylor, 2020</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However, extensive research by these same authors shows that creative work is often poorly paid, insecure and hard to access. This is exacerbated for those who come from working class backgrounds, who are of BAME heritage, and are new to the sector (</a:t>
            </a: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Brook et al, 2020</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Aside from institutional factors, this inequality can be traced to the lack of networks that these groups may have within the arts, and how this impedes their ability to access valuable advice on their careers.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creative industries are notoriously difficult to break into, and learning the ropes is key.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Over 30% of the creative industries workforce is self-employed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as opposed to ~15% in the broader UK economy, and these ‘creative freelancers’ (such as actors, photographers and singers) often lack access to advice on how to progress in their careers.  </a:t>
            </a:r>
            <a:endParaRPr lang="en-GB" dirty="0"/>
          </a:p>
        </p:txBody>
      </p:sp>
      <p:sp>
        <p:nvSpPr>
          <p:cNvPr id="4" name="Slide Number Placeholder 3"/>
          <p:cNvSpPr>
            <a:spLocks noGrp="1"/>
          </p:cNvSpPr>
          <p:nvPr>
            <p:ph type="sldNum" sz="quarter" idx="5"/>
          </p:nvPr>
        </p:nvSpPr>
        <p:spPr/>
        <p:txBody>
          <a:bodyPr/>
          <a:lstStyle/>
          <a:p>
            <a:fld id="{B28A31AE-5CF3-4F2B-9603-4A4ACE1338C6}" type="slidenum">
              <a:rPr lang="en-GB" smtClean="0"/>
              <a:t>2</a:t>
            </a:fld>
            <a:endParaRPr lang="en-GB"/>
          </a:p>
        </p:txBody>
      </p:sp>
    </p:spTree>
    <p:extLst>
      <p:ext uri="{BB962C8B-B14F-4D97-AF65-F5344CB8AC3E}">
        <p14:creationId xmlns:p14="http://schemas.microsoft.com/office/powerpoint/2010/main" val="946361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large information asymmetry between creative freelancers and their clients, EXPLAIN</a:t>
            </a:r>
          </a:p>
          <a:p>
            <a:endParaRPr lang="en-GB" dirty="0"/>
          </a:p>
          <a:p>
            <a:r>
              <a:rPr lang="en-GB" dirty="0"/>
              <a:t>There is a clear demand for advice, which forums are partially but not completely meeting. While a patchwork of unions, other worker collectives (such as studios), professional associations and NGOs provide support for freelancers, a tool which better enabled the collection and provision of peer advice would be valuable in helping CFs to approach common contractual issues. AI systems may provide opportunities to gather, digest and disseminate peer advice, helping to overcome some of the issues of forums and other sources of advice provision. But what are the most common contractual issues? How best to tackle them using an AI tool? Would such a tool be used by freelancers and if so, then how? </a:t>
            </a:r>
          </a:p>
        </p:txBody>
      </p:sp>
      <p:sp>
        <p:nvSpPr>
          <p:cNvPr id="4" name="Slide Number Placeholder 3"/>
          <p:cNvSpPr>
            <a:spLocks noGrp="1"/>
          </p:cNvSpPr>
          <p:nvPr>
            <p:ph type="sldNum" sz="quarter" idx="5"/>
          </p:nvPr>
        </p:nvSpPr>
        <p:spPr/>
        <p:txBody>
          <a:bodyPr/>
          <a:lstStyle/>
          <a:p>
            <a:fld id="{B28A31AE-5CF3-4F2B-9603-4A4ACE1338C6}" type="slidenum">
              <a:rPr lang="en-GB" smtClean="0"/>
              <a:t>3</a:t>
            </a:fld>
            <a:endParaRPr lang="en-GB"/>
          </a:p>
        </p:txBody>
      </p:sp>
    </p:spTree>
    <p:extLst>
      <p:ext uri="{BB962C8B-B14F-4D97-AF65-F5344CB8AC3E}">
        <p14:creationId xmlns:p14="http://schemas.microsoft.com/office/powerpoint/2010/main" val="96426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Therefore, while the literature suggests that online networks may be growing in popularity and usefulness for freelancers, we do not know whether this applies to creative freelancers. </a:t>
            </a:r>
          </a:p>
          <a:p>
            <a:endParaRPr lang="en-GB" dirty="0"/>
          </a:p>
          <a:p>
            <a:r>
              <a:rPr lang="en-GB" dirty="0"/>
              <a:t>This research seeks to add to the literature by exploring the nature of knowledge gaps and knowledge sharing by creative freelancers, specifically focussing on the informal peer exchange of business advice, specifically, what </a:t>
            </a:r>
            <a:r>
              <a:rPr lang="en-GB" dirty="0" err="1"/>
              <a:t>ar</a:t>
            </a:r>
            <a:r>
              <a:rPr lang="en-GB" dirty="0"/>
              <a:t> ethe most common contractual issues faced by creative freelancers and how do they seek advice on these issues (from their peers and more generally).</a:t>
            </a:r>
          </a:p>
        </p:txBody>
      </p:sp>
      <p:sp>
        <p:nvSpPr>
          <p:cNvPr id="4" name="Slide Number Placeholder 3"/>
          <p:cNvSpPr>
            <a:spLocks noGrp="1"/>
          </p:cNvSpPr>
          <p:nvPr>
            <p:ph type="sldNum" sz="quarter" idx="5"/>
          </p:nvPr>
        </p:nvSpPr>
        <p:spPr/>
        <p:txBody>
          <a:bodyPr/>
          <a:lstStyle/>
          <a:p>
            <a:fld id="{B28A31AE-5CF3-4F2B-9603-4A4ACE1338C6}" type="slidenum">
              <a:rPr lang="en-GB" smtClean="0"/>
              <a:t>4</a:t>
            </a:fld>
            <a:endParaRPr lang="en-GB"/>
          </a:p>
        </p:txBody>
      </p:sp>
    </p:spTree>
    <p:extLst>
      <p:ext uri="{BB962C8B-B14F-4D97-AF65-F5344CB8AC3E}">
        <p14:creationId xmlns:p14="http://schemas.microsoft.com/office/powerpoint/2010/main" val="3945350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think there is a paper in here about peer-advice practices of freelancers – but unsure if there is another angle to explore.</a:t>
            </a:r>
          </a:p>
          <a:p>
            <a:endParaRPr lang="en-GB" dirty="0"/>
          </a:p>
          <a:p>
            <a:r>
              <a:rPr lang="en-GB" dirty="0"/>
              <a:t>Also keen to see if anyone has experience of app building or in general of getting funding to support non-commercial applications </a:t>
            </a:r>
            <a:r>
              <a:rPr lang="en-GB"/>
              <a:t>of research.</a:t>
            </a:r>
            <a:endParaRPr lang="en-GB" dirty="0"/>
          </a:p>
        </p:txBody>
      </p:sp>
      <p:sp>
        <p:nvSpPr>
          <p:cNvPr id="4" name="Slide Number Placeholder 3"/>
          <p:cNvSpPr>
            <a:spLocks noGrp="1"/>
          </p:cNvSpPr>
          <p:nvPr>
            <p:ph type="sldNum" sz="quarter" idx="5"/>
          </p:nvPr>
        </p:nvSpPr>
        <p:spPr/>
        <p:txBody>
          <a:bodyPr/>
          <a:lstStyle/>
          <a:p>
            <a:fld id="{B28A31AE-5CF3-4F2B-9603-4A4ACE1338C6}" type="slidenum">
              <a:rPr lang="en-GB" smtClean="0"/>
              <a:t>6</a:t>
            </a:fld>
            <a:endParaRPr lang="en-GB"/>
          </a:p>
        </p:txBody>
      </p:sp>
    </p:spTree>
    <p:extLst>
      <p:ext uri="{BB962C8B-B14F-4D97-AF65-F5344CB8AC3E}">
        <p14:creationId xmlns:p14="http://schemas.microsoft.com/office/powerpoint/2010/main" val="2795950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trustworthy advice:</a:t>
            </a:r>
          </a:p>
          <a:p>
            <a:endParaRPr lang="en-GB" dirty="0"/>
          </a:p>
          <a:p>
            <a:pPr marL="457200">
              <a:lnSpc>
                <a:spcPct val="107000"/>
              </a:lnSpc>
              <a:spcAft>
                <a:spcPts val="8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‘Interviewer: </a:t>
            </a:r>
            <a:r>
              <a:rPr lang="en-GB" sz="1800" i="1" dirty="0">
                <a:effectLst/>
                <a:latin typeface="Calibri" panose="020F0502020204030204" pitchFamily="34" charset="0"/>
                <a:ea typeface="Calibri" panose="020F0502020204030204" pitchFamily="34" charset="0"/>
                <a:cs typeface="Calibri" panose="020F0502020204030204" pitchFamily="34" charset="0"/>
              </a:rPr>
              <a:t>Why would you be more likely to go to your peers first? Or to consider that my advice more valuable than through a Facebook group?</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br>
              <a:rPr lang="en-GB" sz="1800" i="1" dirty="0">
                <a:effectLst/>
                <a:latin typeface="Calibri" panose="020F0502020204030204" pitchFamily="34" charset="0"/>
                <a:ea typeface="Calibri" panose="020F0502020204030204" pitchFamily="34" charset="0"/>
                <a:cs typeface="Calibri" panose="020F0502020204030204" pitchFamily="34" charset="0"/>
              </a:rPr>
            </a:br>
            <a:r>
              <a:rPr lang="en-GB" sz="1800" i="1" dirty="0">
                <a:effectLst/>
                <a:latin typeface="Calibri" panose="020F0502020204030204" pitchFamily="34" charset="0"/>
                <a:ea typeface="Calibri" panose="020F0502020204030204" pitchFamily="34" charset="0"/>
                <a:cs typeface="Calibri" panose="020F0502020204030204" pitchFamily="34" charset="0"/>
              </a:rPr>
              <a:t>Participant 4: Uh, because they often overestimate the amount the strength to which they know things to be true…  and people generally might universalize their own experiences when they're not universal.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br>
              <a:rPr lang="en-GB" sz="1800" i="1" dirty="0">
                <a:effectLst/>
                <a:latin typeface="Calibri" panose="020F0502020204030204" pitchFamily="34" charset="0"/>
                <a:ea typeface="Calibri" panose="020F0502020204030204" pitchFamily="34" charset="0"/>
                <a:cs typeface="Calibri" panose="020F0502020204030204" pitchFamily="34" charset="0"/>
              </a:rPr>
            </a:br>
            <a:r>
              <a:rPr lang="en-GB" sz="1800" i="1" dirty="0">
                <a:effectLst/>
                <a:latin typeface="Calibri" panose="020F0502020204030204" pitchFamily="34" charset="0"/>
                <a:ea typeface="Calibri" panose="020F0502020204030204" pitchFamily="34" charset="0"/>
                <a:cs typeface="Calibri" panose="020F0502020204030204" pitchFamily="34" charset="0"/>
              </a:rPr>
              <a:t>I mean you see this like tons over the course of the pandemic, right? I remember someone really adamantly going on everyone’s Twitter and saying that if you drank wine after you've got the vaccine, it wouldn't work, which is just like demonstrably untrue. But there was so convinced that it was true. So yes, I'm I guess the last couple years we've made me so much less likely to take random people’s advice’.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Importance of anonymity:</a:t>
            </a:r>
          </a:p>
          <a:p>
            <a:pPr>
              <a:lnSpc>
                <a:spcPct val="107000"/>
              </a:lnSpc>
              <a:spcAft>
                <a:spcPts val="8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Encouragingly for the prospect of chatbot development, a few participants noted that they would be reticent to actively seek advice on a public forum, but would be happy to do so anonymously: </a:t>
            </a:r>
            <a:r>
              <a:rPr lang="en-GB" sz="1800" i="1" dirty="0">
                <a:effectLst/>
                <a:latin typeface="Calibri" panose="020F0502020204030204" pitchFamily="34" charset="0"/>
                <a:ea typeface="Calibri" panose="020F0502020204030204" pitchFamily="34" charset="0"/>
                <a:cs typeface="Calibri" panose="020F0502020204030204" pitchFamily="34" charset="0"/>
              </a:rPr>
              <a:t>‘I think I'd feel really uncomfortable putting my name to a question about finances on something like that. I would happily ask it anonymously’. </a:t>
            </a:r>
            <a:r>
              <a:rPr lang="en-GB" sz="1800" dirty="0">
                <a:effectLst/>
                <a:latin typeface="Calibri" panose="020F0502020204030204" pitchFamily="34" charset="0"/>
                <a:ea typeface="Calibri" panose="020F0502020204030204" pitchFamily="34" charset="0"/>
                <a:cs typeface="Calibri" panose="020F0502020204030204" pitchFamily="34" charset="0"/>
              </a:rPr>
              <a:t>When asked why they would not feel comfortable, they explained: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sz="1800" i="1" dirty="0">
                <a:effectLst/>
                <a:latin typeface="Calibri" panose="020F0502020204030204" pitchFamily="34" charset="0"/>
                <a:ea typeface="Calibri" panose="020F0502020204030204" pitchFamily="34" charset="0"/>
                <a:cs typeface="Calibri" panose="020F0502020204030204" pitchFamily="34" charset="0"/>
              </a:rPr>
              <a:t>‘It goes back to like, not ever having been taught it or there not being a set structure as to what that expectation is. And so you sort of feel like if you've been in business this long, you should know. And like you don't want to ask those questions’.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a:p>
            <a:r>
              <a:rPr lang="en-GB" dirty="0"/>
              <a:t>As well as giving hints as to the experience underpinning the advice, credentials also inform how advice will be interpreted – e.g. if someone is from a different sector then their advice may provide a useful external perspective, but only if the advisee knows that they are from another sector. All of this is not easy to achieve on the existing online forums</a:t>
            </a:r>
          </a:p>
          <a:p>
            <a:endParaRPr lang="en-GB" dirty="0"/>
          </a:p>
          <a:p>
            <a:r>
              <a:rPr lang="en-GB" dirty="0"/>
              <a:t>Going rates for different employers, for sectors, for different types of work and difference experience levels. </a:t>
            </a:r>
          </a:p>
          <a:p>
            <a:endParaRPr lang="en-GB" dirty="0"/>
          </a:p>
          <a:p>
            <a:r>
              <a:rPr lang="en-GB" dirty="0"/>
              <a:t>On specificity:</a:t>
            </a:r>
          </a:p>
          <a:p>
            <a:endParaRPr lang="en-GB" dirty="0"/>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issue of advice often being too general was obviously a bigger problem for those freelancers who occupied a niche, as explained by the cross-sector researcher:</a:t>
            </a:r>
          </a:p>
          <a:p>
            <a:pPr marL="228600">
              <a:lnSpc>
                <a:spcPct val="107000"/>
              </a:lnSpc>
              <a:spcAft>
                <a:spcPts val="8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a:t>
            </a:r>
            <a:r>
              <a:rPr lang="en-GB" sz="1800" i="1" dirty="0">
                <a:effectLst/>
                <a:latin typeface="Calibri" panose="020F0502020204030204" pitchFamily="34" charset="0"/>
                <a:ea typeface="Calibri" panose="020F0502020204030204" pitchFamily="34" charset="0"/>
                <a:cs typeface="Calibri" panose="020F0502020204030204" pitchFamily="34" charset="0"/>
              </a:rPr>
              <a:t>Yes, when you don’t fit into a specific box, or your specialism is a niche, that can be a gift but it’s also frustrating when you’re starting out. You almost need a beginners guide to help you figure it out. When trying to work out terms for payment and the letter of engagement and what it looks like; some places will offer templates, but trying to find one that is good for research services was hard.’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28A31AE-5CF3-4F2B-9603-4A4ACE1338C6}" type="slidenum">
              <a:rPr lang="en-GB" smtClean="0"/>
              <a:t>7</a:t>
            </a:fld>
            <a:endParaRPr lang="en-GB"/>
          </a:p>
        </p:txBody>
      </p:sp>
    </p:spTree>
    <p:extLst>
      <p:ext uri="{BB962C8B-B14F-4D97-AF65-F5344CB8AC3E}">
        <p14:creationId xmlns:p14="http://schemas.microsoft.com/office/powerpoint/2010/main" val="54783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4/4/2024</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870500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4/4/2024</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4867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4/4/2024</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83518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4/4/2024</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94443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4/4/2024</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18594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4/4/2024</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9474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4/4/2024</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6484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4/4/2024</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67814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4/4/2024</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56738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4/4/2024</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84418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4/4/2024</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81476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4/4/2024</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222602053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Video 3" descr="A few people sitting at a table&#10;&#10;Description automatically generated with low confidence">
            <a:extLst>
              <a:ext uri="{FF2B5EF4-FFF2-40B4-BE49-F238E27FC236}">
                <a16:creationId xmlns:a16="http://schemas.microsoft.com/office/drawing/2014/main" id="{B8BEC174-1AD5-D0A0-9DCD-8D7540F60B9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304" r="-1" b="-1"/>
          <a:stretch/>
        </p:blipFill>
        <p:spPr>
          <a:xfrm>
            <a:off x="20" y="10"/>
            <a:ext cx="12191980" cy="6856614"/>
          </a:xfrm>
          <a:prstGeom prst="rect">
            <a:avLst/>
          </a:prstGeom>
        </p:spPr>
      </p:pic>
      <p:sp>
        <p:nvSpPr>
          <p:cNvPr id="13" name="Rectangle 12">
            <a:extLst>
              <a:ext uri="{FF2B5EF4-FFF2-40B4-BE49-F238E27FC236}">
                <a16:creationId xmlns:a16="http://schemas.microsoft.com/office/drawing/2014/main" id="{4E737432-73B7-4BCE-A154-A4B1B3E7E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637612"/>
            <a:ext cx="6096002" cy="3581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AEC112F0-DE76-4838-B8E1-76C71FDA322D}"/>
              </a:ext>
            </a:extLst>
          </p:cNvPr>
          <p:cNvSpPr>
            <a:spLocks noGrp="1"/>
          </p:cNvSpPr>
          <p:nvPr>
            <p:ph type="ctrTitle"/>
          </p:nvPr>
        </p:nvSpPr>
        <p:spPr>
          <a:xfrm>
            <a:off x="458695" y="1828800"/>
            <a:ext cx="5180106" cy="2057400"/>
          </a:xfrm>
        </p:spPr>
        <p:txBody>
          <a:bodyPr anchor="b">
            <a:normAutofit fontScale="90000"/>
          </a:bodyPr>
          <a:lstStyle/>
          <a:p>
            <a:pPr algn="l">
              <a:lnSpc>
                <a:spcPct val="90000"/>
              </a:lnSpc>
            </a:pPr>
            <a:r>
              <a:rPr lang="en-GB" sz="3700" dirty="0">
                <a:solidFill>
                  <a:srgbClr val="FFFFFF"/>
                </a:solidFill>
              </a:rPr>
              <a:t>New Horizons in Peer Advice Systems: Developing </a:t>
            </a:r>
            <a:r>
              <a:rPr lang="en-GB" sz="3700" b="1" i="1" dirty="0">
                <a:solidFill>
                  <a:srgbClr val="FFFFFF"/>
                </a:solidFill>
              </a:rPr>
              <a:t>Freelance Advisor</a:t>
            </a:r>
          </a:p>
        </p:txBody>
      </p:sp>
      <p:sp>
        <p:nvSpPr>
          <p:cNvPr id="3" name="Subtitle 2">
            <a:extLst>
              <a:ext uri="{FF2B5EF4-FFF2-40B4-BE49-F238E27FC236}">
                <a16:creationId xmlns:a16="http://schemas.microsoft.com/office/drawing/2014/main" id="{1C5DAF9C-0B98-4E9D-9C52-DC1943C95F6A}"/>
              </a:ext>
            </a:extLst>
          </p:cNvPr>
          <p:cNvSpPr>
            <a:spLocks noGrp="1"/>
          </p:cNvSpPr>
          <p:nvPr>
            <p:ph type="subTitle" idx="1"/>
          </p:nvPr>
        </p:nvSpPr>
        <p:spPr>
          <a:xfrm>
            <a:off x="458695" y="4038601"/>
            <a:ext cx="5180106" cy="990599"/>
          </a:xfrm>
        </p:spPr>
        <p:txBody>
          <a:bodyPr anchor="t">
            <a:normAutofit/>
          </a:bodyPr>
          <a:lstStyle/>
          <a:p>
            <a:pPr algn="l">
              <a:lnSpc>
                <a:spcPct val="100000"/>
              </a:lnSpc>
            </a:pPr>
            <a:r>
              <a:rPr lang="en-GB" sz="1400" b="1" dirty="0">
                <a:solidFill>
                  <a:srgbClr val="FFFFFF"/>
                </a:solidFill>
              </a:rPr>
              <a:t>Dr Holly Patrick-Thomson</a:t>
            </a:r>
          </a:p>
          <a:p>
            <a:pPr algn="l">
              <a:lnSpc>
                <a:spcPct val="100000"/>
              </a:lnSpc>
            </a:pPr>
            <a:r>
              <a:rPr lang="en-GB" sz="1400" dirty="0">
                <a:solidFill>
                  <a:srgbClr val="FFFFFF"/>
                </a:solidFill>
              </a:rPr>
              <a:t>Dr Paul Lapok</a:t>
            </a:r>
          </a:p>
          <a:p>
            <a:pPr algn="l">
              <a:lnSpc>
                <a:spcPct val="100000"/>
              </a:lnSpc>
            </a:pPr>
            <a:r>
              <a:rPr lang="en-GB" sz="1400" dirty="0">
                <a:solidFill>
                  <a:srgbClr val="FFFFFF"/>
                </a:solidFill>
              </a:rPr>
              <a:t>A/Prof Alistair Lawson</a:t>
            </a:r>
          </a:p>
        </p:txBody>
      </p:sp>
    </p:spTree>
    <p:extLst>
      <p:ext uri="{BB962C8B-B14F-4D97-AF65-F5344CB8AC3E}">
        <p14:creationId xmlns:p14="http://schemas.microsoft.com/office/powerpoint/2010/main" val="342565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Content Placeholder 4">
            <a:extLst>
              <a:ext uri="{FF2B5EF4-FFF2-40B4-BE49-F238E27FC236}">
                <a16:creationId xmlns:a16="http://schemas.microsoft.com/office/drawing/2014/main" id="{382B2C0F-06D4-4E1A-0F16-B44B31190C09}"/>
              </a:ext>
            </a:extLst>
          </p:cNvPr>
          <p:cNvPicPr>
            <a:picLocks noGrp="1" noChangeAspect="1"/>
          </p:cNvPicPr>
          <p:nvPr>
            <p:ph idx="1"/>
          </p:nvPr>
        </p:nvPicPr>
        <p:blipFill rotWithShape="1">
          <a:blip r:embed="rId4">
            <a:alphaModFix/>
          </a:blip>
          <a:srcRect l="1778" r="1" b="1"/>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28230E-3C45-CE84-8B64-56E37F5F3E1B}"/>
              </a:ext>
            </a:extLst>
          </p:cNvPr>
          <p:cNvSpPr>
            <a:spLocks noGrp="1"/>
          </p:cNvSpPr>
          <p:nvPr>
            <p:ph type="title"/>
          </p:nvPr>
        </p:nvSpPr>
        <p:spPr>
          <a:xfrm>
            <a:off x="4984448" y="565841"/>
            <a:ext cx="4958128" cy="3755144"/>
          </a:xfrm>
        </p:spPr>
        <p:txBody>
          <a:bodyPr vert="horz" lIns="91440" tIns="45720" rIns="91440" bIns="45720" rtlCol="0" anchor="b">
            <a:normAutofit/>
          </a:bodyPr>
          <a:lstStyle/>
          <a:p>
            <a:r>
              <a:rPr lang="en-US" dirty="0">
                <a:solidFill>
                  <a:schemeClr val="bg1">
                    <a:lumMod val="50000"/>
                  </a:schemeClr>
                </a:solidFill>
              </a:rPr>
              <a:t>Context</a:t>
            </a:r>
          </a:p>
        </p:txBody>
      </p:sp>
      <p:sp>
        <p:nvSpPr>
          <p:cNvPr id="6" name="TextBox 5">
            <a:extLst>
              <a:ext uri="{FF2B5EF4-FFF2-40B4-BE49-F238E27FC236}">
                <a16:creationId xmlns:a16="http://schemas.microsoft.com/office/drawing/2014/main" id="{796935EE-9D2D-2844-A6AB-CE4C40B98AC2}"/>
              </a:ext>
            </a:extLst>
          </p:cNvPr>
          <p:cNvSpPr txBox="1"/>
          <p:nvPr/>
        </p:nvSpPr>
        <p:spPr>
          <a:xfrm>
            <a:off x="4877357" y="4311126"/>
            <a:ext cx="3260455" cy="2200602"/>
          </a:xfrm>
          <a:prstGeom prst="rect">
            <a:avLst/>
          </a:prstGeom>
          <a:noFill/>
        </p:spPr>
        <p:txBody>
          <a:bodyPr wrap="square" rtlCol="0">
            <a:spAutoFit/>
          </a:bodyPr>
          <a:lstStyle/>
          <a:p>
            <a:r>
              <a:rPr lang="en-GB" dirty="0"/>
              <a:t>Passion </a:t>
            </a:r>
            <a:r>
              <a:rPr lang="en-GB" sz="1100" dirty="0"/>
              <a:t>(McRobbie, 2018)</a:t>
            </a:r>
          </a:p>
          <a:p>
            <a:r>
              <a:rPr lang="en-GB" dirty="0"/>
              <a:t>Autonomy </a:t>
            </a:r>
            <a:r>
              <a:rPr lang="en-GB" sz="1100" dirty="0"/>
              <a:t>(Smith and McKinlay, 2009)</a:t>
            </a:r>
          </a:p>
          <a:p>
            <a:r>
              <a:rPr lang="en-GB" dirty="0"/>
              <a:t>Desirable </a:t>
            </a:r>
            <a:r>
              <a:rPr lang="en-GB" sz="1100" dirty="0"/>
              <a:t>(Bourdieu, 1984)</a:t>
            </a:r>
          </a:p>
          <a:p>
            <a:endParaRPr lang="en-GB" dirty="0"/>
          </a:p>
          <a:p>
            <a:r>
              <a:rPr lang="en-GB" dirty="0"/>
              <a:t>Poorly paid </a:t>
            </a:r>
            <a:r>
              <a:rPr lang="en-GB" sz="1100" dirty="0"/>
              <a:t>(Siebert and Wilson, 2013)</a:t>
            </a:r>
          </a:p>
          <a:p>
            <a:r>
              <a:rPr lang="en-GB" dirty="0"/>
              <a:t>Insecure </a:t>
            </a:r>
            <a:r>
              <a:rPr lang="en-GB" sz="1100" dirty="0"/>
              <a:t>(de </a:t>
            </a:r>
            <a:r>
              <a:rPr lang="en-GB" sz="1100" dirty="0" err="1"/>
              <a:t>Peuter</a:t>
            </a:r>
            <a:r>
              <a:rPr lang="en-GB" sz="1100" dirty="0"/>
              <a:t>, 2011)</a:t>
            </a:r>
          </a:p>
          <a:p>
            <a:r>
              <a:rPr lang="en-GB" dirty="0"/>
              <a:t>Hard to access </a:t>
            </a:r>
            <a:r>
              <a:rPr lang="en-GB" sz="1100" dirty="0"/>
              <a:t>(Brook, O’Brien and Taylor, 2020)</a:t>
            </a:r>
            <a:endParaRPr lang="en-GB" dirty="0"/>
          </a:p>
        </p:txBody>
      </p:sp>
      <p:pic>
        <p:nvPicPr>
          <p:cNvPr id="8" name="Graphic 7" descr="Thumbs up sign with solid fill">
            <a:extLst>
              <a:ext uri="{FF2B5EF4-FFF2-40B4-BE49-F238E27FC236}">
                <a16:creationId xmlns:a16="http://schemas.microsoft.com/office/drawing/2014/main" id="{EB08F8BD-1979-DB1A-65E6-294AF7418F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2947" y="4274246"/>
            <a:ext cx="914400" cy="914400"/>
          </a:xfrm>
          <a:prstGeom prst="rect">
            <a:avLst/>
          </a:prstGeom>
        </p:spPr>
      </p:pic>
      <p:pic>
        <p:nvPicPr>
          <p:cNvPr id="11" name="Graphic 10" descr="Thumbs Down with solid fill">
            <a:extLst>
              <a:ext uri="{FF2B5EF4-FFF2-40B4-BE49-F238E27FC236}">
                <a16:creationId xmlns:a16="http://schemas.microsoft.com/office/drawing/2014/main" id="{F00111A7-EF42-69F3-0972-63C4DAAFAD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59909" y="5496444"/>
            <a:ext cx="914400" cy="914400"/>
          </a:xfrm>
          <a:prstGeom prst="rect">
            <a:avLst/>
          </a:prstGeom>
        </p:spPr>
      </p:pic>
    </p:spTree>
    <p:extLst>
      <p:ext uri="{BB962C8B-B14F-4D97-AF65-F5344CB8AC3E}">
        <p14:creationId xmlns:p14="http://schemas.microsoft.com/office/powerpoint/2010/main" val="4267085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5" name="Group 14">
            <a:extLst>
              <a:ext uri="{FF2B5EF4-FFF2-40B4-BE49-F238E27FC236}">
                <a16:creationId xmlns:a16="http://schemas.microsoft.com/office/drawing/2014/main" id="{545001F7-3F8F-4035-8348-1B9798C7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5236971" cy="6858000"/>
            <a:chOff x="20829" y="1"/>
            <a:chExt cx="5236971" cy="6857999"/>
          </a:xfrm>
        </p:grpSpPr>
        <p:pic>
          <p:nvPicPr>
            <p:cNvPr id="16" name="Picture 15">
              <a:extLst>
                <a:ext uri="{FF2B5EF4-FFF2-40B4-BE49-F238E27FC236}">
                  <a16:creationId xmlns:a16="http://schemas.microsoft.com/office/drawing/2014/main" id="{0A49B481-5581-4AF6-AFFC-BB62F86A3B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7" name="Picture 16">
              <a:extLst>
                <a:ext uri="{FF2B5EF4-FFF2-40B4-BE49-F238E27FC236}">
                  <a16:creationId xmlns:a16="http://schemas.microsoft.com/office/drawing/2014/main" id="{CA289CF0-18E2-49F0-8C1F-511C4BA4809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19" name="Rectangle 18">
            <a:extLst>
              <a:ext uri="{FF2B5EF4-FFF2-40B4-BE49-F238E27FC236}">
                <a16:creationId xmlns:a16="http://schemas.microsoft.com/office/drawing/2014/main" id="{0DADC141-2CF4-4D22-BFEF-05FB358E4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43A66C0-8F79-4D55-8A61-9E980D5FE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B66DEB-958D-444A-B654-8783621D05E9}"/>
              </a:ext>
            </a:extLst>
          </p:cNvPr>
          <p:cNvSpPr>
            <a:spLocks noGrp="1"/>
          </p:cNvSpPr>
          <p:nvPr>
            <p:ph type="title"/>
          </p:nvPr>
        </p:nvSpPr>
        <p:spPr>
          <a:xfrm>
            <a:off x="786058" y="281338"/>
            <a:ext cx="5410200" cy="1997075"/>
          </a:xfrm>
        </p:spPr>
        <p:txBody>
          <a:bodyPr vert="horz" lIns="91440" tIns="45720" rIns="91440" bIns="45720" rtlCol="0" anchor="ctr">
            <a:normAutofit/>
          </a:bodyPr>
          <a:lstStyle/>
          <a:p>
            <a:r>
              <a:rPr lang="en-US" sz="3600" dirty="0"/>
              <a:t>Importance of Peer Advice to Creative Freelancers </a:t>
            </a:r>
          </a:p>
        </p:txBody>
      </p:sp>
      <p:sp>
        <p:nvSpPr>
          <p:cNvPr id="6" name="TextBox 5">
            <a:extLst>
              <a:ext uri="{FF2B5EF4-FFF2-40B4-BE49-F238E27FC236}">
                <a16:creationId xmlns:a16="http://schemas.microsoft.com/office/drawing/2014/main" id="{782227E0-E5A5-4968-B8A9-7B70376C4F9E}"/>
              </a:ext>
            </a:extLst>
          </p:cNvPr>
          <p:cNvSpPr txBox="1"/>
          <p:nvPr/>
        </p:nvSpPr>
        <p:spPr>
          <a:xfrm>
            <a:off x="1088071" y="1873951"/>
            <a:ext cx="5410200" cy="4209625"/>
          </a:xfrm>
          <a:prstGeom prst="rect">
            <a:avLst/>
          </a:prstGeom>
        </p:spPr>
        <p:txBody>
          <a:bodyPr vert="horz" lIns="91440" tIns="45720" rIns="91440" bIns="45720" rtlCol="0">
            <a:normAutofit/>
          </a:bodyPr>
          <a:lstStyle/>
          <a:p>
            <a:pPr>
              <a:spcAft>
                <a:spcPts val="600"/>
              </a:spcAft>
              <a:buClr>
                <a:schemeClr val="accent1"/>
              </a:buClr>
            </a:pPr>
            <a:r>
              <a:rPr lang="en-US" sz="1600" dirty="0"/>
              <a:t>56% of creative freelancers do not feel well informed of their rights (Mc Connell et al, 2022) </a:t>
            </a:r>
          </a:p>
          <a:p>
            <a:pPr>
              <a:spcAft>
                <a:spcPts val="600"/>
              </a:spcAft>
              <a:buClr>
                <a:schemeClr val="accent1"/>
              </a:buClr>
            </a:pPr>
            <a:r>
              <a:rPr lang="en-US" sz="1600" dirty="0"/>
              <a:t>57% rely on online peer communities (such as Facebook groups) </a:t>
            </a:r>
            <a:r>
              <a:rPr lang="en-GB" sz="1600" dirty="0"/>
              <a:t>to solve issues relating to contract negotiations and ‘grey issues’ not easily resolved by a quick internet search, such as setting rates (Connell et al, 2022; Patrick-Thomson and Kranert, 2021)</a:t>
            </a:r>
            <a:endParaRPr lang="en-US" sz="1600" dirty="0"/>
          </a:p>
          <a:p>
            <a:pPr>
              <a:spcAft>
                <a:spcPts val="600"/>
              </a:spcAft>
              <a:buClr>
                <a:schemeClr val="accent1"/>
              </a:buClr>
            </a:pPr>
            <a:endParaRPr lang="en-US" sz="1600" dirty="0"/>
          </a:p>
          <a:p>
            <a:pPr>
              <a:spcAft>
                <a:spcPts val="600"/>
              </a:spcAft>
              <a:buClr>
                <a:schemeClr val="accent1"/>
              </a:buClr>
            </a:pPr>
            <a:r>
              <a:rPr lang="en-US" sz="1600" dirty="0"/>
              <a:t>However, this form of advice system is flawed:</a:t>
            </a:r>
          </a:p>
          <a:p>
            <a:pPr marL="742950" lvl="1" indent="-228600">
              <a:spcAft>
                <a:spcPts val="600"/>
              </a:spcAft>
              <a:buClr>
                <a:schemeClr val="accent1"/>
              </a:buClr>
              <a:buFont typeface="Arial" panose="020B0604020202020204" pitchFamily="34" charset="0"/>
              <a:buChar char="•"/>
            </a:pPr>
            <a:r>
              <a:rPr lang="en-US" sz="1600" dirty="0"/>
              <a:t>Finding the right communities</a:t>
            </a:r>
          </a:p>
          <a:p>
            <a:pPr marL="742950" lvl="1" indent="-228600">
              <a:spcAft>
                <a:spcPts val="600"/>
              </a:spcAft>
              <a:buClr>
                <a:schemeClr val="accent1"/>
              </a:buClr>
              <a:buFont typeface="Arial" panose="020B0604020202020204" pitchFamily="34" charset="0"/>
              <a:buChar char="•"/>
            </a:pPr>
            <a:r>
              <a:rPr lang="en-US" sz="1600" dirty="0"/>
              <a:t>Assessing trustworthiness/ usefulness of advice</a:t>
            </a:r>
          </a:p>
          <a:p>
            <a:pPr marL="742950" lvl="1" indent="-228600">
              <a:spcAft>
                <a:spcPts val="600"/>
              </a:spcAft>
              <a:buClr>
                <a:schemeClr val="accent1"/>
              </a:buClr>
              <a:buFont typeface="Arial" panose="020B0604020202020204" pitchFamily="34" charset="0"/>
              <a:buChar char="•"/>
            </a:pPr>
            <a:r>
              <a:rPr lang="en-US" sz="1600" dirty="0"/>
              <a:t>Limited efficiency of forums in providing advice </a:t>
            </a:r>
          </a:p>
        </p:txBody>
      </p:sp>
      <p:pic>
        <p:nvPicPr>
          <p:cNvPr id="5" name="Content Placeholder 4" descr="Graphical user interface, chart&#10;&#10;Description automatically generated">
            <a:extLst>
              <a:ext uri="{FF2B5EF4-FFF2-40B4-BE49-F238E27FC236}">
                <a16:creationId xmlns:a16="http://schemas.microsoft.com/office/drawing/2014/main" id="{9A04728E-3864-419B-BC52-5CBDFCA14A0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10400" y="1324187"/>
            <a:ext cx="4209625" cy="4209625"/>
          </a:xfrm>
          <a:prstGeom prst="rect">
            <a:avLst/>
          </a:prstGeom>
        </p:spPr>
      </p:pic>
    </p:spTree>
    <p:extLst>
      <p:ext uri="{BB962C8B-B14F-4D97-AF65-F5344CB8AC3E}">
        <p14:creationId xmlns:p14="http://schemas.microsoft.com/office/powerpoint/2010/main" val="2456756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2412A-EE79-4892-9723-6029208349A5}"/>
              </a:ext>
            </a:extLst>
          </p:cNvPr>
          <p:cNvSpPr>
            <a:spLocks noGrp="1"/>
          </p:cNvSpPr>
          <p:nvPr>
            <p:ph type="title"/>
          </p:nvPr>
        </p:nvSpPr>
        <p:spPr/>
        <p:txBody>
          <a:bodyPr/>
          <a:lstStyle/>
          <a:p>
            <a:r>
              <a:rPr lang="en-GB" dirty="0"/>
              <a:t>Literature</a:t>
            </a:r>
          </a:p>
        </p:txBody>
      </p:sp>
      <p:sp>
        <p:nvSpPr>
          <p:cNvPr id="3" name="Content Placeholder 2">
            <a:extLst>
              <a:ext uri="{FF2B5EF4-FFF2-40B4-BE49-F238E27FC236}">
                <a16:creationId xmlns:a16="http://schemas.microsoft.com/office/drawing/2014/main" id="{4AC246EB-E344-4FD3-A9EA-AF12E634AF16}"/>
              </a:ext>
            </a:extLst>
          </p:cNvPr>
          <p:cNvSpPr>
            <a:spLocks noGrp="1"/>
          </p:cNvSpPr>
          <p:nvPr>
            <p:ph idx="1"/>
          </p:nvPr>
        </p:nvSpPr>
        <p:spPr>
          <a:xfrm>
            <a:off x="268941" y="1375887"/>
            <a:ext cx="11274612" cy="4804641"/>
          </a:xfrm>
        </p:spPr>
        <p:txBody>
          <a:bodyPr>
            <a:normAutofit fontScale="62500" lnSpcReduction="20000"/>
          </a:bodyPr>
          <a:lstStyle/>
          <a:p>
            <a:r>
              <a:rPr lang="en-GB" dirty="0"/>
              <a:t>Work/Employment advice can have both task-interactive and personal interactive aspects (Bennet and Robson, 2004)  - e.g. what to charge for job x vs how to approach a discussion about fees with a new client</a:t>
            </a:r>
          </a:p>
          <a:p>
            <a:r>
              <a:rPr lang="en-GB" dirty="0"/>
              <a:t>Accessing good advice can have a positive impact on performance, satisfaction, work attitudes and reduce stress and turnover </a:t>
            </a:r>
            <a:r>
              <a:rPr lang="en-GB" i="1" dirty="0"/>
              <a:t>in organisations </a:t>
            </a:r>
            <a:r>
              <a:rPr lang="en-GB" dirty="0"/>
              <a:t>(</a:t>
            </a:r>
            <a:r>
              <a:rPr lang="en-GB" dirty="0" err="1"/>
              <a:t>Ostroff</a:t>
            </a:r>
            <a:r>
              <a:rPr lang="en-GB" dirty="0"/>
              <a:t> and Kozlowski, 1992)</a:t>
            </a:r>
          </a:p>
          <a:p>
            <a:r>
              <a:rPr lang="en-GB" dirty="0"/>
              <a:t>Less research in freelance setting, but some studies suggest informal peer advice is very important to small business owners (</a:t>
            </a:r>
            <a:r>
              <a:rPr lang="en-GB" dirty="0" err="1"/>
              <a:t>Fishcher</a:t>
            </a:r>
            <a:r>
              <a:rPr lang="en-GB" dirty="0"/>
              <a:t> and </a:t>
            </a:r>
            <a:r>
              <a:rPr lang="en-GB" dirty="0" err="1"/>
              <a:t>Reuber</a:t>
            </a:r>
            <a:r>
              <a:rPr lang="en-GB" dirty="0"/>
              <a:t>, 2003)</a:t>
            </a:r>
          </a:p>
          <a:p>
            <a:r>
              <a:rPr lang="en-GB" dirty="0"/>
              <a:t>Effective advice giving/seeking often relies on an existing relationship between the parties (Bennet and Robson, 2004), and context specific ‘deep’ knowledge more useful than broad (Mole, Hart, Roper and Saal, 2011)</a:t>
            </a:r>
          </a:p>
          <a:p>
            <a:r>
              <a:rPr lang="en-GB" dirty="0"/>
              <a:t>While literature has traditionally focussed on local networks, there is increasing evidence of the importance of online networks (Ring et al, 2010; Kuhn, Galloway and Collins-Williams, 2015, Kuhn and Galloway, 2015, Patrick-Thomson and Kranert, 2021) – Perhaps due to the benefit of weak ties for providing novel advice (</a:t>
            </a:r>
            <a:r>
              <a:rPr lang="en-GB" dirty="0" err="1"/>
              <a:t>Granovetter</a:t>
            </a:r>
            <a:r>
              <a:rPr lang="en-GB" dirty="0"/>
              <a:t>, 2018 [1985])</a:t>
            </a:r>
          </a:p>
          <a:p>
            <a:r>
              <a:rPr lang="en-GB" dirty="0"/>
              <a:t>However, professional online forums are under-researched or mainly viewed as means of information distribution (</a:t>
            </a:r>
            <a:r>
              <a:rPr lang="en-GB" dirty="0" err="1"/>
              <a:t>Garzone</a:t>
            </a:r>
            <a:r>
              <a:rPr lang="en-GB" dirty="0"/>
              <a:t> 2016)</a:t>
            </a:r>
          </a:p>
        </p:txBody>
      </p:sp>
    </p:spTree>
    <p:extLst>
      <p:ext uri="{BB962C8B-B14F-4D97-AF65-F5344CB8AC3E}">
        <p14:creationId xmlns:p14="http://schemas.microsoft.com/office/powerpoint/2010/main" val="2575388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4" name="Group 13">
            <a:extLst>
              <a:ext uri="{FF2B5EF4-FFF2-40B4-BE49-F238E27FC236}">
                <a16:creationId xmlns:a16="http://schemas.microsoft.com/office/drawing/2014/main" id="{6A0ABFF7-3293-4EAC-9426-EBDCAA34D5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0" y="5080"/>
            <a:ext cx="3464215" cy="4598234"/>
            <a:chOff x="8059620" y="41922"/>
            <a:chExt cx="3997615" cy="6816077"/>
          </a:xfrm>
        </p:grpSpPr>
        <p:pic>
          <p:nvPicPr>
            <p:cNvPr id="15" name="Picture 14">
              <a:extLst>
                <a:ext uri="{FF2B5EF4-FFF2-40B4-BE49-F238E27FC236}">
                  <a16:creationId xmlns:a16="http://schemas.microsoft.com/office/drawing/2014/main" id="{FB475375-4F9B-4D93-8769-B42BB7F4470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10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16" name="Picture 15">
              <a:extLst>
                <a:ext uri="{FF2B5EF4-FFF2-40B4-BE49-F238E27FC236}">
                  <a16:creationId xmlns:a16="http://schemas.microsoft.com/office/drawing/2014/main" id="{6074A43D-E1B2-4563-8D84-A962E8ABE79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16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2" name="Title 1">
            <a:extLst>
              <a:ext uri="{FF2B5EF4-FFF2-40B4-BE49-F238E27FC236}">
                <a16:creationId xmlns:a16="http://schemas.microsoft.com/office/drawing/2014/main" id="{7767454A-BE40-49FA-B416-244E1E72CBD5}"/>
              </a:ext>
            </a:extLst>
          </p:cNvPr>
          <p:cNvSpPr>
            <a:spLocks noGrp="1"/>
          </p:cNvSpPr>
          <p:nvPr>
            <p:ph type="title"/>
          </p:nvPr>
        </p:nvSpPr>
        <p:spPr>
          <a:xfrm>
            <a:off x="838201" y="559813"/>
            <a:ext cx="4876800" cy="5577934"/>
          </a:xfrm>
        </p:spPr>
        <p:txBody>
          <a:bodyPr anchor="ctr">
            <a:normAutofit/>
          </a:bodyPr>
          <a:lstStyle/>
          <a:p>
            <a:r>
              <a:rPr lang="en-GB" dirty="0">
                <a:solidFill>
                  <a:srgbClr val="FFFFFF"/>
                </a:solidFill>
              </a:rPr>
              <a:t>Project Vision</a:t>
            </a:r>
            <a:br>
              <a:rPr lang="en-GB" dirty="0">
                <a:solidFill>
                  <a:srgbClr val="FFFFFF"/>
                </a:solidFill>
              </a:rPr>
            </a:br>
            <a:br>
              <a:rPr lang="en-GB" dirty="0">
                <a:solidFill>
                  <a:srgbClr val="FFFFFF"/>
                </a:solidFill>
              </a:rPr>
            </a:br>
            <a:r>
              <a:rPr lang="en-GB" sz="1800" i="1" dirty="0">
                <a:effectLst/>
                <a:latin typeface="Calibri" panose="020F0502020204030204" pitchFamily="34" charset="0"/>
                <a:ea typeface="Calibri" panose="020F0502020204030204" pitchFamily="34" charset="0"/>
                <a:cs typeface="Times New Roman" panose="02020603050405020304" pitchFamily="18" charset="0"/>
              </a:rPr>
              <a:t>To develop a tool that enables creative freelancers to access the nuanced, trusted peer advice that is typically available only to those with established networks or existing experience</a:t>
            </a:r>
            <a:endParaRPr lang="en-GB" i="1" dirty="0">
              <a:solidFill>
                <a:srgbClr val="FFFFFF"/>
              </a:solidFill>
            </a:endParaRPr>
          </a:p>
        </p:txBody>
      </p:sp>
      <p:sp>
        <p:nvSpPr>
          <p:cNvPr id="25" name="TextBox 24">
            <a:extLst>
              <a:ext uri="{FF2B5EF4-FFF2-40B4-BE49-F238E27FC236}">
                <a16:creationId xmlns:a16="http://schemas.microsoft.com/office/drawing/2014/main" id="{4931E47A-A723-CDF9-C8AD-E579BDCAC657}"/>
              </a:ext>
            </a:extLst>
          </p:cNvPr>
          <p:cNvSpPr txBox="1"/>
          <p:nvPr/>
        </p:nvSpPr>
        <p:spPr>
          <a:xfrm>
            <a:off x="6094476" y="282814"/>
            <a:ext cx="3386294" cy="276999"/>
          </a:xfrm>
          <a:prstGeom prst="rect">
            <a:avLst/>
          </a:prstGeom>
          <a:noFill/>
        </p:spPr>
        <p:txBody>
          <a:bodyPr wrap="square" rtlCol="0">
            <a:spAutoFit/>
          </a:bodyPr>
          <a:lstStyle/>
          <a:p>
            <a:r>
              <a:rPr lang="en-GB" sz="1200" b="1" dirty="0"/>
              <a:t>Scoping system parameters and demands </a:t>
            </a:r>
          </a:p>
        </p:txBody>
      </p:sp>
      <p:sp>
        <p:nvSpPr>
          <p:cNvPr id="26" name="TextBox 25">
            <a:extLst>
              <a:ext uri="{FF2B5EF4-FFF2-40B4-BE49-F238E27FC236}">
                <a16:creationId xmlns:a16="http://schemas.microsoft.com/office/drawing/2014/main" id="{AF23A1FC-2183-2685-3324-F4880B90B8B0}"/>
              </a:ext>
            </a:extLst>
          </p:cNvPr>
          <p:cNvSpPr txBox="1"/>
          <p:nvPr/>
        </p:nvSpPr>
        <p:spPr>
          <a:xfrm>
            <a:off x="7679895" y="582131"/>
            <a:ext cx="3386294" cy="461665"/>
          </a:xfrm>
          <a:prstGeom prst="rect">
            <a:avLst/>
          </a:prstGeom>
          <a:noFill/>
        </p:spPr>
        <p:txBody>
          <a:bodyPr wrap="square" rtlCol="0">
            <a:spAutoFit/>
          </a:bodyPr>
          <a:lstStyle/>
          <a:p>
            <a:r>
              <a:rPr lang="en-GB" sz="1200" dirty="0"/>
              <a:t>Developing a set of scenarios regarding system parameters (e.g. functions, use cases)</a:t>
            </a:r>
          </a:p>
        </p:txBody>
      </p:sp>
      <p:sp>
        <p:nvSpPr>
          <p:cNvPr id="27" name="TextBox 26">
            <a:extLst>
              <a:ext uri="{FF2B5EF4-FFF2-40B4-BE49-F238E27FC236}">
                <a16:creationId xmlns:a16="http://schemas.microsoft.com/office/drawing/2014/main" id="{D6C8C461-D1C8-439C-FB3B-6F332D95F1C1}"/>
              </a:ext>
            </a:extLst>
          </p:cNvPr>
          <p:cNvSpPr txBox="1"/>
          <p:nvPr/>
        </p:nvSpPr>
        <p:spPr>
          <a:xfrm>
            <a:off x="7756275" y="1071538"/>
            <a:ext cx="3386294" cy="276999"/>
          </a:xfrm>
          <a:prstGeom prst="rect">
            <a:avLst/>
          </a:prstGeom>
          <a:noFill/>
        </p:spPr>
        <p:txBody>
          <a:bodyPr wrap="square" rtlCol="0">
            <a:spAutoFit/>
          </a:bodyPr>
          <a:lstStyle/>
          <a:p>
            <a:r>
              <a:rPr lang="en-GB" sz="1200" dirty="0"/>
              <a:t>Initial (</a:t>
            </a:r>
            <a:r>
              <a:rPr lang="en-GB" sz="1200" dirty="0" err="1"/>
              <a:t>LoFi</a:t>
            </a:r>
            <a:r>
              <a:rPr lang="en-GB" sz="1200" dirty="0"/>
              <a:t>) prototyping</a:t>
            </a:r>
          </a:p>
        </p:txBody>
      </p:sp>
      <p:sp>
        <p:nvSpPr>
          <p:cNvPr id="28" name="TextBox 27">
            <a:extLst>
              <a:ext uri="{FF2B5EF4-FFF2-40B4-BE49-F238E27FC236}">
                <a16:creationId xmlns:a16="http://schemas.microsoft.com/office/drawing/2014/main" id="{0663236D-42F1-F840-4D9D-F5A91740097A}"/>
              </a:ext>
            </a:extLst>
          </p:cNvPr>
          <p:cNvSpPr txBox="1"/>
          <p:nvPr/>
        </p:nvSpPr>
        <p:spPr>
          <a:xfrm>
            <a:off x="9261352" y="1465467"/>
            <a:ext cx="3386294" cy="276999"/>
          </a:xfrm>
          <a:prstGeom prst="rect">
            <a:avLst/>
          </a:prstGeom>
          <a:noFill/>
        </p:spPr>
        <p:txBody>
          <a:bodyPr wrap="square" rtlCol="0">
            <a:spAutoFit/>
          </a:bodyPr>
          <a:lstStyle/>
          <a:p>
            <a:r>
              <a:rPr lang="en-GB" sz="1200" i="1" dirty="0"/>
              <a:t>User testing and refinement</a:t>
            </a:r>
          </a:p>
        </p:txBody>
      </p:sp>
      <p:sp>
        <p:nvSpPr>
          <p:cNvPr id="29" name="TextBox 28">
            <a:extLst>
              <a:ext uri="{FF2B5EF4-FFF2-40B4-BE49-F238E27FC236}">
                <a16:creationId xmlns:a16="http://schemas.microsoft.com/office/drawing/2014/main" id="{A8537EC9-5854-9DA6-FDDC-22DD79C6CA11}"/>
              </a:ext>
            </a:extLst>
          </p:cNvPr>
          <p:cNvSpPr txBox="1"/>
          <p:nvPr/>
        </p:nvSpPr>
        <p:spPr>
          <a:xfrm>
            <a:off x="9261352" y="4509931"/>
            <a:ext cx="3386294" cy="276999"/>
          </a:xfrm>
          <a:prstGeom prst="rect">
            <a:avLst/>
          </a:prstGeom>
          <a:noFill/>
        </p:spPr>
        <p:txBody>
          <a:bodyPr wrap="square" rtlCol="0">
            <a:spAutoFit/>
          </a:bodyPr>
          <a:lstStyle/>
          <a:p>
            <a:r>
              <a:rPr lang="en-GB" sz="1200" i="1" dirty="0"/>
              <a:t>Final user testing </a:t>
            </a:r>
          </a:p>
        </p:txBody>
      </p:sp>
      <p:sp>
        <p:nvSpPr>
          <p:cNvPr id="30" name="TextBox 29">
            <a:extLst>
              <a:ext uri="{FF2B5EF4-FFF2-40B4-BE49-F238E27FC236}">
                <a16:creationId xmlns:a16="http://schemas.microsoft.com/office/drawing/2014/main" id="{BABB73A6-2751-D4C2-2E4F-70699C6C48B6}"/>
              </a:ext>
            </a:extLst>
          </p:cNvPr>
          <p:cNvSpPr txBox="1"/>
          <p:nvPr/>
        </p:nvSpPr>
        <p:spPr>
          <a:xfrm>
            <a:off x="6173695" y="3738400"/>
            <a:ext cx="3386294" cy="276999"/>
          </a:xfrm>
          <a:prstGeom prst="rect">
            <a:avLst/>
          </a:prstGeom>
          <a:noFill/>
        </p:spPr>
        <p:txBody>
          <a:bodyPr wrap="square" rtlCol="0">
            <a:spAutoFit/>
          </a:bodyPr>
          <a:lstStyle/>
          <a:p>
            <a:r>
              <a:rPr lang="en-GB" sz="1200" b="1" dirty="0"/>
              <a:t>Back end build</a:t>
            </a:r>
          </a:p>
        </p:txBody>
      </p:sp>
      <p:sp>
        <p:nvSpPr>
          <p:cNvPr id="31" name="TextBox 30">
            <a:extLst>
              <a:ext uri="{FF2B5EF4-FFF2-40B4-BE49-F238E27FC236}">
                <a16:creationId xmlns:a16="http://schemas.microsoft.com/office/drawing/2014/main" id="{7D246C20-F9EC-A08E-165F-15B4A0697ED9}"/>
              </a:ext>
            </a:extLst>
          </p:cNvPr>
          <p:cNvSpPr txBox="1"/>
          <p:nvPr/>
        </p:nvSpPr>
        <p:spPr>
          <a:xfrm>
            <a:off x="7756275" y="1859533"/>
            <a:ext cx="3386294" cy="276999"/>
          </a:xfrm>
          <a:prstGeom prst="rect">
            <a:avLst/>
          </a:prstGeom>
          <a:noFill/>
        </p:spPr>
        <p:txBody>
          <a:bodyPr wrap="square" rtlCol="0">
            <a:spAutoFit/>
          </a:bodyPr>
          <a:lstStyle/>
          <a:p>
            <a:r>
              <a:rPr lang="en-GB" sz="1200" dirty="0"/>
              <a:t>HiFi design prototyping </a:t>
            </a:r>
          </a:p>
        </p:txBody>
      </p:sp>
      <p:sp>
        <p:nvSpPr>
          <p:cNvPr id="32" name="TextBox 31">
            <a:extLst>
              <a:ext uri="{FF2B5EF4-FFF2-40B4-BE49-F238E27FC236}">
                <a16:creationId xmlns:a16="http://schemas.microsoft.com/office/drawing/2014/main" id="{3F664B8C-5867-9C94-A62E-E868AE19A50C}"/>
              </a:ext>
            </a:extLst>
          </p:cNvPr>
          <p:cNvSpPr txBox="1"/>
          <p:nvPr/>
        </p:nvSpPr>
        <p:spPr>
          <a:xfrm>
            <a:off x="6215638" y="2317616"/>
            <a:ext cx="3386294" cy="276999"/>
          </a:xfrm>
          <a:prstGeom prst="rect">
            <a:avLst/>
          </a:prstGeom>
          <a:noFill/>
        </p:spPr>
        <p:txBody>
          <a:bodyPr wrap="square" rtlCol="0">
            <a:spAutoFit/>
          </a:bodyPr>
          <a:lstStyle/>
          <a:p>
            <a:r>
              <a:rPr lang="en-GB" sz="1200" b="1" dirty="0"/>
              <a:t>Front end build</a:t>
            </a:r>
          </a:p>
        </p:txBody>
      </p:sp>
      <p:sp>
        <p:nvSpPr>
          <p:cNvPr id="33" name="TextBox 32">
            <a:extLst>
              <a:ext uri="{FF2B5EF4-FFF2-40B4-BE49-F238E27FC236}">
                <a16:creationId xmlns:a16="http://schemas.microsoft.com/office/drawing/2014/main" id="{7A1E3F22-C9C4-3990-8ECA-4B997B9FAE20}"/>
              </a:ext>
            </a:extLst>
          </p:cNvPr>
          <p:cNvSpPr txBox="1"/>
          <p:nvPr/>
        </p:nvSpPr>
        <p:spPr>
          <a:xfrm>
            <a:off x="9229087" y="2546660"/>
            <a:ext cx="3386294" cy="461665"/>
          </a:xfrm>
          <a:prstGeom prst="rect">
            <a:avLst/>
          </a:prstGeom>
          <a:noFill/>
        </p:spPr>
        <p:txBody>
          <a:bodyPr wrap="square" rtlCol="0">
            <a:spAutoFit/>
          </a:bodyPr>
          <a:lstStyle/>
          <a:p>
            <a:r>
              <a:rPr lang="en-GB" sz="1200" i="1" dirty="0"/>
              <a:t>Extended user testing </a:t>
            </a:r>
          </a:p>
          <a:p>
            <a:r>
              <a:rPr lang="en-GB" sz="1200" i="1" dirty="0"/>
              <a:t>Database establishment</a:t>
            </a:r>
          </a:p>
        </p:txBody>
      </p:sp>
      <p:sp>
        <p:nvSpPr>
          <p:cNvPr id="34" name="TextBox 33">
            <a:extLst>
              <a:ext uri="{FF2B5EF4-FFF2-40B4-BE49-F238E27FC236}">
                <a16:creationId xmlns:a16="http://schemas.microsoft.com/office/drawing/2014/main" id="{B5BF2107-2427-7162-296E-AAAE2ADC6F4E}"/>
              </a:ext>
            </a:extLst>
          </p:cNvPr>
          <p:cNvSpPr txBox="1"/>
          <p:nvPr/>
        </p:nvSpPr>
        <p:spPr>
          <a:xfrm>
            <a:off x="7724010" y="3409846"/>
            <a:ext cx="3386294" cy="276999"/>
          </a:xfrm>
          <a:prstGeom prst="rect">
            <a:avLst/>
          </a:prstGeom>
          <a:noFill/>
        </p:spPr>
        <p:txBody>
          <a:bodyPr wrap="square" rtlCol="0">
            <a:spAutoFit/>
          </a:bodyPr>
          <a:lstStyle/>
          <a:p>
            <a:r>
              <a:rPr lang="en-GB" sz="1200" dirty="0"/>
              <a:t>A.I. feature prototyping</a:t>
            </a:r>
          </a:p>
        </p:txBody>
      </p:sp>
      <p:sp>
        <p:nvSpPr>
          <p:cNvPr id="35" name="TextBox 34">
            <a:extLst>
              <a:ext uri="{FF2B5EF4-FFF2-40B4-BE49-F238E27FC236}">
                <a16:creationId xmlns:a16="http://schemas.microsoft.com/office/drawing/2014/main" id="{633CD2CF-3B6F-67C8-F1A1-91839B38D87F}"/>
              </a:ext>
            </a:extLst>
          </p:cNvPr>
          <p:cNvSpPr txBox="1"/>
          <p:nvPr/>
        </p:nvSpPr>
        <p:spPr>
          <a:xfrm>
            <a:off x="6173695" y="4080025"/>
            <a:ext cx="3386294" cy="276999"/>
          </a:xfrm>
          <a:prstGeom prst="rect">
            <a:avLst/>
          </a:prstGeom>
          <a:noFill/>
        </p:spPr>
        <p:txBody>
          <a:bodyPr wrap="square" rtlCol="0">
            <a:spAutoFit/>
          </a:bodyPr>
          <a:lstStyle/>
          <a:p>
            <a:r>
              <a:rPr lang="en-GB" sz="1200" b="1" dirty="0"/>
              <a:t>System Integration</a:t>
            </a:r>
          </a:p>
        </p:txBody>
      </p:sp>
      <p:sp>
        <p:nvSpPr>
          <p:cNvPr id="36" name="TextBox 35">
            <a:extLst>
              <a:ext uri="{FF2B5EF4-FFF2-40B4-BE49-F238E27FC236}">
                <a16:creationId xmlns:a16="http://schemas.microsoft.com/office/drawing/2014/main" id="{36BCBD66-727F-FAE5-6C24-204FE139024F}"/>
              </a:ext>
            </a:extLst>
          </p:cNvPr>
          <p:cNvSpPr txBox="1"/>
          <p:nvPr/>
        </p:nvSpPr>
        <p:spPr>
          <a:xfrm>
            <a:off x="9261352" y="4845454"/>
            <a:ext cx="3386294" cy="307777"/>
          </a:xfrm>
          <a:prstGeom prst="rect">
            <a:avLst/>
          </a:prstGeom>
          <a:noFill/>
        </p:spPr>
        <p:txBody>
          <a:bodyPr wrap="square" rtlCol="0">
            <a:spAutoFit/>
          </a:bodyPr>
          <a:lstStyle/>
          <a:p>
            <a:r>
              <a:rPr lang="en-GB" sz="1400" i="1" u="sng" dirty="0"/>
              <a:t>Freelance Advisor Launch</a:t>
            </a:r>
          </a:p>
        </p:txBody>
      </p:sp>
      <p:sp>
        <p:nvSpPr>
          <p:cNvPr id="44" name="TextBox 43">
            <a:extLst>
              <a:ext uri="{FF2B5EF4-FFF2-40B4-BE49-F238E27FC236}">
                <a16:creationId xmlns:a16="http://schemas.microsoft.com/office/drawing/2014/main" id="{86ECEA3E-6D24-355D-262F-0B849904932D}"/>
              </a:ext>
            </a:extLst>
          </p:cNvPr>
          <p:cNvSpPr txBox="1"/>
          <p:nvPr/>
        </p:nvSpPr>
        <p:spPr>
          <a:xfrm>
            <a:off x="6418653" y="-9195"/>
            <a:ext cx="1605480" cy="276999"/>
          </a:xfrm>
          <a:prstGeom prst="rect">
            <a:avLst/>
          </a:prstGeom>
          <a:noFill/>
        </p:spPr>
        <p:txBody>
          <a:bodyPr wrap="square" rtlCol="0">
            <a:spAutoFit/>
          </a:bodyPr>
          <a:lstStyle/>
          <a:p>
            <a:r>
              <a:rPr lang="en-GB" sz="1200" b="1" dirty="0">
                <a:cs typeface="Arial" panose="020B0604020202020204" pitchFamily="34" charset="0"/>
              </a:rPr>
              <a:t>Technical </a:t>
            </a:r>
          </a:p>
        </p:txBody>
      </p:sp>
      <p:sp>
        <p:nvSpPr>
          <p:cNvPr id="45" name="TextBox 44">
            <a:extLst>
              <a:ext uri="{FF2B5EF4-FFF2-40B4-BE49-F238E27FC236}">
                <a16:creationId xmlns:a16="http://schemas.microsoft.com/office/drawing/2014/main" id="{6469B569-6EB1-0527-7A4A-0AC58A1EED5E}"/>
              </a:ext>
            </a:extLst>
          </p:cNvPr>
          <p:cNvSpPr txBox="1"/>
          <p:nvPr/>
        </p:nvSpPr>
        <p:spPr>
          <a:xfrm>
            <a:off x="8338534" y="1638"/>
            <a:ext cx="1605480" cy="276999"/>
          </a:xfrm>
          <a:prstGeom prst="rect">
            <a:avLst/>
          </a:prstGeom>
          <a:noFill/>
        </p:spPr>
        <p:txBody>
          <a:bodyPr wrap="square" rtlCol="0">
            <a:spAutoFit/>
          </a:bodyPr>
          <a:lstStyle/>
          <a:p>
            <a:r>
              <a:rPr lang="en-GB" sz="1200" dirty="0">
                <a:cs typeface="Arial" panose="020B0604020202020204" pitchFamily="34" charset="0"/>
              </a:rPr>
              <a:t>Interactive</a:t>
            </a:r>
          </a:p>
        </p:txBody>
      </p:sp>
      <p:sp>
        <p:nvSpPr>
          <p:cNvPr id="46" name="TextBox 45">
            <a:extLst>
              <a:ext uri="{FF2B5EF4-FFF2-40B4-BE49-F238E27FC236}">
                <a16:creationId xmlns:a16="http://schemas.microsoft.com/office/drawing/2014/main" id="{989953D3-5263-308E-47B8-79A2F1C8B649}"/>
              </a:ext>
            </a:extLst>
          </p:cNvPr>
          <p:cNvSpPr txBox="1"/>
          <p:nvPr/>
        </p:nvSpPr>
        <p:spPr>
          <a:xfrm>
            <a:off x="9826485" y="-5632"/>
            <a:ext cx="1605480" cy="276999"/>
          </a:xfrm>
          <a:prstGeom prst="rect">
            <a:avLst/>
          </a:prstGeom>
          <a:noFill/>
        </p:spPr>
        <p:txBody>
          <a:bodyPr wrap="square" rtlCol="0">
            <a:spAutoFit/>
          </a:bodyPr>
          <a:lstStyle/>
          <a:p>
            <a:r>
              <a:rPr lang="en-GB" sz="1200" i="1" dirty="0">
                <a:cs typeface="Arial" panose="020B0604020202020204" pitchFamily="34" charset="0"/>
              </a:rPr>
              <a:t>User Facing</a:t>
            </a:r>
          </a:p>
        </p:txBody>
      </p:sp>
      <p:cxnSp>
        <p:nvCxnSpPr>
          <p:cNvPr id="48" name="Straight Connector 47">
            <a:extLst>
              <a:ext uri="{FF2B5EF4-FFF2-40B4-BE49-F238E27FC236}">
                <a16:creationId xmlns:a16="http://schemas.microsoft.com/office/drawing/2014/main" id="{8453E0EB-DC68-FADC-405B-801EF6E1164E}"/>
              </a:ext>
            </a:extLst>
          </p:cNvPr>
          <p:cNvCxnSpPr/>
          <p:nvPr/>
        </p:nvCxnSpPr>
        <p:spPr>
          <a:xfrm>
            <a:off x="6215638" y="2193994"/>
            <a:ext cx="5846711" cy="18180"/>
          </a:xfrm>
          <a:prstGeom prst="line">
            <a:avLst/>
          </a:prstGeom>
          <a:ln w="38100">
            <a:prstDash val="lgDash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A82CE15-79ED-E8C2-ACE6-831991CCA169}"/>
              </a:ext>
            </a:extLst>
          </p:cNvPr>
          <p:cNvCxnSpPr/>
          <p:nvPr/>
        </p:nvCxnSpPr>
        <p:spPr>
          <a:xfrm>
            <a:off x="6215638" y="3381104"/>
            <a:ext cx="5846711" cy="18180"/>
          </a:xfrm>
          <a:prstGeom prst="line">
            <a:avLst/>
          </a:prstGeom>
          <a:ln w="38100">
            <a:prstDash val="lgDash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932EE6-9F4E-E1EC-E441-48C3A21AABBE}"/>
              </a:ext>
            </a:extLst>
          </p:cNvPr>
          <p:cNvCxnSpPr/>
          <p:nvPr/>
        </p:nvCxnSpPr>
        <p:spPr>
          <a:xfrm>
            <a:off x="6215638" y="3703532"/>
            <a:ext cx="5846711" cy="18180"/>
          </a:xfrm>
          <a:prstGeom prst="line">
            <a:avLst/>
          </a:prstGeom>
          <a:ln w="38100">
            <a:prstDash val="lgDashDot"/>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061363C8-8C46-BD10-A17E-A1250D4FE33E}"/>
              </a:ext>
            </a:extLst>
          </p:cNvPr>
          <p:cNvSpPr/>
          <p:nvPr/>
        </p:nvSpPr>
        <p:spPr>
          <a:xfrm rot="16200000">
            <a:off x="11290958" y="4307185"/>
            <a:ext cx="1276098" cy="3544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Establishing </a:t>
            </a:r>
          </a:p>
          <a:p>
            <a:pPr algn="ctr"/>
            <a:r>
              <a:rPr lang="en-GB" sz="1200" dirty="0"/>
              <a:t>Governance</a:t>
            </a:r>
          </a:p>
        </p:txBody>
      </p:sp>
      <p:sp>
        <p:nvSpPr>
          <p:cNvPr id="52" name="Rectangle: Rounded Corners 51">
            <a:extLst>
              <a:ext uri="{FF2B5EF4-FFF2-40B4-BE49-F238E27FC236}">
                <a16:creationId xmlns:a16="http://schemas.microsoft.com/office/drawing/2014/main" id="{CA8584B3-2B3A-6D63-1309-54B89EBBD4D6}"/>
              </a:ext>
            </a:extLst>
          </p:cNvPr>
          <p:cNvSpPr/>
          <p:nvPr/>
        </p:nvSpPr>
        <p:spPr>
          <a:xfrm rot="16200000">
            <a:off x="11437513" y="2628148"/>
            <a:ext cx="999496" cy="3544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Advisory </a:t>
            </a:r>
          </a:p>
          <a:p>
            <a:pPr algn="ctr"/>
            <a:r>
              <a:rPr lang="en-GB" sz="1200" dirty="0"/>
              <a:t>Group Est.</a:t>
            </a:r>
          </a:p>
        </p:txBody>
      </p:sp>
      <p:sp>
        <p:nvSpPr>
          <p:cNvPr id="53" name="Rectangle: Rounded Corners 52">
            <a:extLst>
              <a:ext uri="{FF2B5EF4-FFF2-40B4-BE49-F238E27FC236}">
                <a16:creationId xmlns:a16="http://schemas.microsoft.com/office/drawing/2014/main" id="{18417EF8-D4FC-C16D-1666-B9788F4911EF}"/>
              </a:ext>
            </a:extLst>
          </p:cNvPr>
          <p:cNvSpPr/>
          <p:nvPr/>
        </p:nvSpPr>
        <p:spPr>
          <a:xfrm rot="16200000">
            <a:off x="11081081" y="1052365"/>
            <a:ext cx="1741480" cy="3904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Stakeholder Mapping</a:t>
            </a:r>
          </a:p>
        </p:txBody>
      </p:sp>
    </p:spTree>
    <p:extLst>
      <p:ext uri="{BB962C8B-B14F-4D97-AF65-F5344CB8AC3E}">
        <p14:creationId xmlns:p14="http://schemas.microsoft.com/office/powerpoint/2010/main" val="2971870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9EF5C8-D6B9-4564-8F9D-C03050B109F9}"/>
              </a:ext>
            </a:extLst>
          </p:cNvPr>
          <p:cNvPicPr>
            <a:picLocks noGrp="1" noChangeAspect="1"/>
          </p:cNvPicPr>
          <p:nvPr>
            <p:ph idx="1"/>
          </p:nvPr>
        </p:nvPicPr>
        <p:blipFill>
          <a:blip r:embed="rId3"/>
          <a:stretch>
            <a:fillRect/>
          </a:stretch>
        </p:blipFill>
        <p:spPr>
          <a:xfrm>
            <a:off x="4736326" y="1928668"/>
            <a:ext cx="2339842" cy="4195763"/>
          </a:xfrm>
        </p:spPr>
      </p:pic>
      <p:pic>
        <p:nvPicPr>
          <p:cNvPr id="7" name="Picture 6">
            <a:extLst>
              <a:ext uri="{FF2B5EF4-FFF2-40B4-BE49-F238E27FC236}">
                <a16:creationId xmlns:a16="http://schemas.microsoft.com/office/drawing/2014/main" id="{02C07367-D770-4812-8093-0D2E694A7051}"/>
              </a:ext>
            </a:extLst>
          </p:cNvPr>
          <p:cNvPicPr>
            <a:picLocks noChangeAspect="1"/>
          </p:cNvPicPr>
          <p:nvPr/>
        </p:nvPicPr>
        <p:blipFill>
          <a:blip r:embed="rId4"/>
          <a:stretch>
            <a:fillRect/>
          </a:stretch>
        </p:blipFill>
        <p:spPr>
          <a:xfrm>
            <a:off x="1785350" y="1928668"/>
            <a:ext cx="2362455" cy="4195763"/>
          </a:xfrm>
          <a:prstGeom prst="rect">
            <a:avLst/>
          </a:prstGeom>
        </p:spPr>
      </p:pic>
      <p:pic>
        <p:nvPicPr>
          <p:cNvPr id="9" name="Picture 8">
            <a:extLst>
              <a:ext uri="{FF2B5EF4-FFF2-40B4-BE49-F238E27FC236}">
                <a16:creationId xmlns:a16="http://schemas.microsoft.com/office/drawing/2014/main" id="{CE018041-B6F8-4702-8685-25992A925D18}"/>
              </a:ext>
            </a:extLst>
          </p:cNvPr>
          <p:cNvPicPr>
            <a:picLocks noChangeAspect="1"/>
          </p:cNvPicPr>
          <p:nvPr/>
        </p:nvPicPr>
        <p:blipFill>
          <a:blip r:embed="rId5"/>
          <a:stretch>
            <a:fillRect/>
          </a:stretch>
        </p:blipFill>
        <p:spPr>
          <a:xfrm>
            <a:off x="7664689" y="1928667"/>
            <a:ext cx="2306350" cy="4195763"/>
          </a:xfrm>
          <a:prstGeom prst="rect">
            <a:avLst/>
          </a:prstGeom>
        </p:spPr>
      </p:pic>
      <p:sp>
        <p:nvSpPr>
          <p:cNvPr id="4" name="Title 3">
            <a:extLst>
              <a:ext uri="{FF2B5EF4-FFF2-40B4-BE49-F238E27FC236}">
                <a16:creationId xmlns:a16="http://schemas.microsoft.com/office/drawing/2014/main" id="{B7A9C860-522D-9825-EE30-54E8FF30D745}"/>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068067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1A9D6-78F3-4E6E-B73B-62B93026598E}"/>
              </a:ext>
            </a:extLst>
          </p:cNvPr>
          <p:cNvSpPr>
            <a:spLocks noGrp="1"/>
          </p:cNvSpPr>
          <p:nvPr>
            <p:ph type="title"/>
          </p:nvPr>
        </p:nvSpPr>
        <p:spPr/>
        <p:txBody>
          <a:bodyPr/>
          <a:lstStyle/>
          <a:p>
            <a:r>
              <a:rPr lang="en-GB" dirty="0"/>
              <a:t>Insights Derived from Project to Date</a:t>
            </a:r>
          </a:p>
        </p:txBody>
      </p:sp>
      <p:sp>
        <p:nvSpPr>
          <p:cNvPr id="3" name="Content Placeholder 2">
            <a:extLst>
              <a:ext uri="{FF2B5EF4-FFF2-40B4-BE49-F238E27FC236}">
                <a16:creationId xmlns:a16="http://schemas.microsoft.com/office/drawing/2014/main" id="{78E67415-C503-4D5D-9E8C-FA4AAC98BDD5}"/>
              </a:ext>
            </a:extLst>
          </p:cNvPr>
          <p:cNvSpPr>
            <a:spLocks noGrp="1"/>
          </p:cNvSpPr>
          <p:nvPr>
            <p:ph idx="1"/>
          </p:nvPr>
        </p:nvSpPr>
        <p:spPr>
          <a:xfrm>
            <a:off x="458694" y="1557496"/>
            <a:ext cx="11274612" cy="5194996"/>
          </a:xfrm>
        </p:spPr>
        <p:txBody>
          <a:bodyPr>
            <a:normAutofit fontScale="55000" lnSpcReduction="20000"/>
          </a:bodyPr>
          <a:lstStyle/>
          <a:p>
            <a:endParaRPr lang="en-GB" dirty="0"/>
          </a:p>
          <a:p>
            <a:r>
              <a:rPr lang="en-GB" dirty="0"/>
              <a:t>Hard to get advice on the softer side of negotiations (e.g. </a:t>
            </a:r>
            <a:r>
              <a:rPr lang="en-GB" i="1" dirty="0"/>
              <a:t>“How much is it </a:t>
            </a:r>
            <a:r>
              <a:rPr lang="en-GB" b="1" i="1" dirty="0"/>
              <a:t>rude</a:t>
            </a:r>
            <a:r>
              <a:rPr lang="en-GB" i="1" dirty="0"/>
              <a:t> to ask people for”</a:t>
            </a:r>
            <a:r>
              <a:rPr lang="en-GB" dirty="0"/>
              <a:t>)</a:t>
            </a:r>
            <a:endParaRPr lang="en-GB" i="1" dirty="0"/>
          </a:p>
          <a:p>
            <a:r>
              <a:rPr lang="en-GB" dirty="0"/>
              <a:t>Networks mature with experience, but those newer in the industries do not know who to ask or sometimes even </a:t>
            </a:r>
            <a:r>
              <a:rPr lang="en-GB" i="1" dirty="0"/>
              <a:t>how to ask</a:t>
            </a:r>
          </a:p>
          <a:p>
            <a:r>
              <a:rPr lang="en-GB" dirty="0"/>
              <a:t>Freelancers find information on ‘going rates’ very helpful, but it isn’t available at present </a:t>
            </a:r>
          </a:p>
          <a:p>
            <a:r>
              <a:rPr lang="en-GB" dirty="0"/>
              <a:t>In-depth advice on relational issues from those with appropriate experience is particularly valued </a:t>
            </a:r>
          </a:p>
          <a:p>
            <a:r>
              <a:rPr lang="en-GB" dirty="0"/>
              <a:t>Trust and anonymity are important in exchanging advice</a:t>
            </a:r>
          </a:p>
          <a:p>
            <a:pPr lvl="1"/>
            <a:r>
              <a:rPr lang="en-GB" dirty="0"/>
              <a:t>Advice is only valuable if it comes from a place of superior knowledge/experience/insight – therefore the credentials of the advisor are important</a:t>
            </a:r>
          </a:p>
          <a:p>
            <a:pPr lvl="1"/>
            <a:r>
              <a:rPr lang="en-GB" dirty="0"/>
              <a:t>In-depth, relational advice is what is needed, but advisees can be reticent to provide the necessary information to generate such advice, outside of their circle (due to the risk of being identified and potential reputational damage as a result) - therefore it is important that queries can be made in confidence or that are not immediately identifiable</a:t>
            </a:r>
          </a:p>
          <a:p>
            <a:pPr lvl="1"/>
            <a:r>
              <a:rPr lang="en-GB" dirty="0">
                <a:effectLst/>
                <a:ea typeface="Calibri" panose="020F0502020204030204" pitchFamily="34" charset="0"/>
                <a:cs typeface="Times New Roman" panose="02020603050405020304" pitchFamily="18" charset="0"/>
              </a:rPr>
              <a:t>Personal recommendations were an important indicator of forum reliability, so having trusted figures and organisations within the CIs recommending the advisor may be key to uptake</a:t>
            </a:r>
            <a:endParaRPr lang="en-GB" dirty="0"/>
          </a:p>
          <a:p>
            <a:r>
              <a:rPr lang="en-GB" dirty="0"/>
              <a:t>One factor that frustrates advice searches/provision is that many creative specialisms are highly specific, </a:t>
            </a:r>
            <a:r>
              <a:rPr lang="en-GB" i="1" dirty="0"/>
              <a:t>yet…</a:t>
            </a:r>
          </a:p>
          <a:p>
            <a:r>
              <a:rPr lang="en-GB" dirty="0"/>
              <a:t>Despite significant differences in how work is contracted and paid across creative sectors, cross-sector peer advice is seen as useful (both in devising prices and in justifying them to clients)</a:t>
            </a:r>
          </a:p>
          <a:p>
            <a:r>
              <a:rPr lang="en-GB" dirty="0"/>
              <a:t>Understanding the value others place on advice helps newcomers to interpret it  - A ranking function would help (c.f. e.g. Quora)</a:t>
            </a:r>
          </a:p>
        </p:txBody>
      </p:sp>
    </p:spTree>
    <p:extLst>
      <p:ext uri="{BB962C8B-B14F-4D97-AF65-F5344CB8AC3E}">
        <p14:creationId xmlns:p14="http://schemas.microsoft.com/office/powerpoint/2010/main" val="1481272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1F8CBE88-AC40-7B8B-0A23-BDF739AB4253}"/>
              </a:ext>
            </a:extLst>
          </p:cNvPr>
          <p:cNvSpPr>
            <a:spLocks noGrp="1"/>
          </p:cNvSpPr>
          <p:nvPr>
            <p:ph type="title"/>
          </p:nvPr>
        </p:nvSpPr>
        <p:spPr>
          <a:xfrm>
            <a:off x="838201" y="559813"/>
            <a:ext cx="3352799" cy="5577934"/>
          </a:xfrm>
        </p:spPr>
        <p:txBody>
          <a:bodyPr>
            <a:normAutofit/>
          </a:bodyPr>
          <a:lstStyle/>
          <a:p>
            <a:r>
              <a:rPr lang="en-GB" sz="4000"/>
              <a:t>Broader Implications of Freelance Advisor</a:t>
            </a:r>
          </a:p>
        </p:txBody>
      </p:sp>
      <p:graphicFrame>
        <p:nvGraphicFramePr>
          <p:cNvPr id="5" name="Content Placeholder 2">
            <a:extLst>
              <a:ext uri="{FF2B5EF4-FFF2-40B4-BE49-F238E27FC236}">
                <a16:creationId xmlns:a16="http://schemas.microsoft.com/office/drawing/2014/main" id="{45C80E15-7918-F11E-CFCC-2C89B35A0299}"/>
              </a:ext>
            </a:extLst>
          </p:cNvPr>
          <p:cNvGraphicFramePr>
            <a:graphicFrameLocks noGrp="1"/>
          </p:cNvGraphicFramePr>
          <p:nvPr>
            <p:ph idx="1"/>
            <p:extLst>
              <p:ext uri="{D42A27DB-BD31-4B8C-83A1-F6EECF244321}">
                <p14:modId xmlns:p14="http://schemas.microsoft.com/office/powerpoint/2010/main" val="757074893"/>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2645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3BE5-98E9-0533-303C-B029A7734369}"/>
              </a:ext>
            </a:extLst>
          </p:cNvPr>
          <p:cNvSpPr>
            <a:spLocks noGrp="1"/>
          </p:cNvSpPr>
          <p:nvPr>
            <p:ph type="title"/>
          </p:nvPr>
        </p:nvSpPr>
        <p:spPr/>
        <p:txBody>
          <a:bodyPr/>
          <a:lstStyle/>
          <a:p>
            <a:r>
              <a:rPr lang="en-GB" dirty="0"/>
              <a:t>Questions and Challenges</a:t>
            </a:r>
          </a:p>
        </p:txBody>
      </p:sp>
      <p:graphicFrame>
        <p:nvGraphicFramePr>
          <p:cNvPr id="5" name="Content Placeholder 2">
            <a:extLst>
              <a:ext uri="{FF2B5EF4-FFF2-40B4-BE49-F238E27FC236}">
                <a16:creationId xmlns:a16="http://schemas.microsoft.com/office/drawing/2014/main" id="{703457C9-7F9D-921B-D2EC-C83D5F875EAD}"/>
              </a:ext>
            </a:extLst>
          </p:cNvPr>
          <p:cNvGraphicFramePr>
            <a:graphicFrameLocks noGrp="1"/>
          </p:cNvGraphicFramePr>
          <p:nvPr>
            <p:ph idx="1"/>
            <p:extLst>
              <p:ext uri="{D42A27DB-BD31-4B8C-83A1-F6EECF244321}">
                <p14:modId xmlns:p14="http://schemas.microsoft.com/office/powerpoint/2010/main" val="1250102428"/>
              </p:ext>
            </p:extLst>
          </p:nvPr>
        </p:nvGraphicFramePr>
        <p:xfrm>
          <a:off x="458694" y="1949450"/>
          <a:ext cx="11274612" cy="4195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4634342"/>
      </p:ext>
    </p:extLst>
  </p:cSld>
  <p:clrMapOvr>
    <a:masterClrMapping/>
  </p:clrMapOvr>
</p:sld>
</file>

<file path=ppt/theme/theme1.xml><?xml version="1.0" encoding="utf-8"?>
<a:theme xmlns:a="http://schemas.openxmlformats.org/drawingml/2006/main" name="DappledVTI">
  <a:themeElements>
    <a:clrScheme name="AnalogousFromLightSeedRightStep">
      <a:dk1>
        <a:srgbClr val="000000"/>
      </a:dk1>
      <a:lt1>
        <a:srgbClr val="FFFFFF"/>
      </a:lt1>
      <a:dk2>
        <a:srgbClr val="242541"/>
      </a:dk2>
      <a:lt2>
        <a:srgbClr val="E8E2E3"/>
      </a:lt2>
      <a:accent1>
        <a:srgbClr val="34B394"/>
      </a:accent1>
      <a:accent2>
        <a:srgbClr val="28AEC9"/>
      </a:accent2>
      <a:accent3>
        <a:srgbClr val="6EA3EE"/>
      </a:accent3>
      <a:accent4>
        <a:srgbClr val="4E4EEB"/>
      </a:accent4>
      <a:accent5>
        <a:srgbClr val="A46EEE"/>
      </a:accent5>
      <a:accent6>
        <a:srgbClr val="D14EEB"/>
      </a:accent6>
      <a:hlink>
        <a:srgbClr val="AE697A"/>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1092</TotalTime>
  <Words>1895</Words>
  <Application>Microsoft Office PowerPoint</Application>
  <PresentationFormat>Widescreen</PresentationFormat>
  <Paragraphs>109</Paragraphs>
  <Slides>9</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Avenir Next LT Pro</vt:lpstr>
      <vt:lpstr>AvenirNext LT Pro Medium</vt:lpstr>
      <vt:lpstr>Calibri</vt:lpstr>
      <vt:lpstr>Sabon Next LT</vt:lpstr>
      <vt:lpstr>DappledVTI</vt:lpstr>
      <vt:lpstr>New Horizons in Peer Advice Systems: Developing Freelance Advisor</vt:lpstr>
      <vt:lpstr>Context</vt:lpstr>
      <vt:lpstr>Importance of Peer Advice to Creative Freelancers </vt:lpstr>
      <vt:lpstr>Literature</vt:lpstr>
      <vt:lpstr>Project Vision  To develop a tool that enables creative freelancers to access the nuanced, trusted peer advice that is typically available only to those with established networks or existing experience</vt:lpstr>
      <vt:lpstr>PowerPoint Presentation</vt:lpstr>
      <vt:lpstr>Insights Derived from Project to Date</vt:lpstr>
      <vt:lpstr>Broader Implications of Freelance Advisor</vt:lpstr>
      <vt:lpstr>Questions and Challenges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Scoping an AI Powered Peer Advice System for Creative Freelancers</dc:title>
  <dc:creator>Patrick, Holly</dc:creator>
  <cp:lastModifiedBy>Patrick, Holly</cp:lastModifiedBy>
  <cp:revision>15</cp:revision>
  <dcterms:created xsi:type="dcterms:W3CDTF">2022-08-25T13:07:51Z</dcterms:created>
  <dcterms:modified xsi:type="dcterms:W3CDTF">2024-04-05T07:56:03Z</dcterms:modified>
</cp:coreProperties>
</file>